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9" r:id="rId3"/>
    <p:sldId id="268" r:id="rId4"/>
    <p:sldId id="267" r:id="rId5"/>
    <p:sldId id="266" r:id="rId6"/>
    <p:sldId id="265" r:id="rId7"/>
    <p:sldId id="264" r:id="rId8"/>
    <p:sldId id="263" r:id="rId9"/>
    <p:sldId id="262" r:id="rId10"/>
    <p:sldId id="261" r:id="rId11"/>
    <p:sldId id="260" r:id="rId12"/>
    <p:sldId id="259" r:id="rId13"/>
    <p:sldId id="258" r:id="rId14"/>
    <p:sldId id="25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9" d="100"/>
          <a:sy n="29" d="100"/>
        </p:scale>
        <p:origin x="-32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078114-40AB-8E4F-85B8-261AF052EB4F}" type="datetimeFigureOut">
              <a:rPr lang="en-US" smtClean="0"/>
              <a:t>4/21/16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6CC4E3-7490-7847-8A63-0B9DD2BE596E}" type="slidenum">
              <a:rPr lang="en-US" smtClean="0"/>
              <a:t>‹#›</a:t>
            </a:fld>
            <a:endParaRPr lang="en-US"/>
          </a:p>
        </p:txBody>
      </p:sp>
    </p:spTree>
    <p:extLst>
      <p:ext uri="{BB962C8B-B14F-4D97-AF65-F5344CB8AC3E}">
        <p14:creationId xmlns:p14="http://schemas.microsoft.com/office/powerpoint/2010/main" val="9554908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2</a:t>
            </a:fld>
            <a:endParaRPr lang="en-US"/>
          </a:p>
        </p:txBody>
      </p:sp>
    </p:spTree>
    <p:extLst>
      <p:ext uri="{BB962C8B-B14F-4D97-AF65-F5344CB8AC3E}">
        <p14:creationId xmlns:p14="http://schemas.microsoft.com/office/powerpoint/2010/main" val="163294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12</a:t>
            </a:fld>
            <a:endParaRPr lang="en-US"/>
          </a:p>
        </p:txBody>
      </p:sp>
    </p:spTree>
    <p:extLst>
      <p:ext uri="{BB962C8B-B14F-4D97-AF65-F5344CB8AC3E}">
        <p14:creationId xmlns:p14="http://schemas.microsoft.com/office/powerpoint/2010/main" val="163294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8EB8AC-3428-A444-A77D-A51103E12F5E}"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A48E-63C4-5A4A-9B4B-6E34B316ECCC}" type="slidenum">
              <a:rPr lang="en-US" smtClean="0"/>
              <a:t>‹#›</a:t>
            </a:fld>
            <a:endParaRPr lang="en-US"/>
          </a:p>
        </p:txBody>
      </p:sp>
    </p:spTree>
    <p:extLst>
      <p:ext uri="{BB962C8B-B14F-4D97-AF65-F5344CB8AC3E}">
        <p14:creationId xmlns:p14="http://schemas.microsoft.com/office/powerpoint/2010/main" val="31957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EB8AC-3428-A444-A77D-A51103E12F5E}"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A48E-63C4-5A4A-9B4B-6E34B316ECCC}" type="slidenum">
              <a:rPr lang="en-US" smtClean="0"/>
              <a:t>‹#›</a:t>
            </a:fld>
            <a:endParaRPr lang="en-US"/>
          </a:p>
        </p:txBody>
      </p:sp>
    </p:spTree>
    <p:extLst>
      <p:ext uri="{BB962C8B-B14F-4D97-AF65-F5344CB8AC3E}">
        <p14:creationId xmlns:p14="http://schemas.microsoft.com/office/powerpoint/2010/main" val="130644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EB8AC-3428-A444-A77D-A51103E12F5E}"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A48E-63C4-5A4A-9B4B-6E34B316ECCC}" type="slidenum">
              <a:rPr lang="en-US" smtClean="0"/>
              <a:t>‹#›</a:t>
            </a:fld>
            <a:endParaRPr lang="en-US"/>
          </a:p>
        </p:txBody>
      </p:sp>
    </p:spTree>
    <p:extLst>
      <p:ext uri="{BB962C8B-B14F-4D97-AF65-F5344CB8AC3E}">
        <p14:creationId xmlns:p14="http://schemas.microsoft.com/office/powerpoint/2010/main" val="186282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934437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extLst>
      <p:ext uri="{BB962C8B-B14F-4D97-AF65-F5344CB8AC3E}">
        <p14:creationId xmlns:p14="http://schemas.microsoft.com/office/powerpoint/2010/main" val="315621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EB8AC-3428-A444-A77D-A51103E12F5E}"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A48E-63C4-5A4A-9B4B-6E34B316ECCC}" type="slidenum">
              <a:rPr lang="en-US" smtClean="0"/>
              <a:t>‹#›</a:t>
            </a:fld>
            <a:endParaRPr lang="en-US"/>
          </a:p>
        </p:txBody>
      </p:sp>
    </p:spTree>
    <p:extLst>
      <p:ext uri="{BB962C8B-B14F-4D97-AF65-F5344CB8AC3E}">
        <p14:creationId xmlns:p14="http://schemas.microsoft.com/office/powerpoint/2010/main" val="9734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EB8AC-3428-A444-A77D-A51103E12F5E}"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A48E-63C4-5A4A-9B4B-6E34B316ECCC}" type="slidenum">
              <a:rPr lang="en-US" smtClean="0"/>
              <a:t>‹#›</a:t>
            </a:fld>
            <a:endParaRPr lang="en-US"/>
          </a:p>
        </p:txBody>
      </p:sp>
    </p:spTree>
    <p:extLst>
      <p:ext uri="{BB962C8B-B14F-4D97-AF65-F5344CB8AC3E}">
        <p14:creationId xmlns:p14="http://schemas.microsoft.com/office/powerpoint/2010/main" val="181096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8EB8AC-3428-A444-A77D-A51103E12F5E}"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A48E-63C4-5A4A-9B4B-6E34B316ECCC}" type="slidenum">
              <a:rPr lang="en-US" smtClean="0"/>
              <a:t>‹#›</a:t>
            </a:fld>
            <a:endParaRPr lang="en-US"/>
          </a:p>
        </p:txBody>
      </p:sp>
    </p:spTree>
    <p:extLst>
      <p:ext uri="{BB962C8B-B14F-4D97-AF65-F5344CB8AC3E}">
        <p14:creationId xmlns:p14="http://schemas.microsoft.com/office/powerpoint/2010/main" val="328406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8EB8AC-3428-A444-A77D-A51103E12F5E}" type="datetimeFigureOut">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2A48E-63C4-5A4A-9B4B-6E34B316ECCC}" type="slidenum">
              <a:rPr lang="en-US" smtClean="0"/>
              <a:t>‹#›</a:t>
            </a:fld>
            <a:endParaRPr lang="en-US"/>
          </a:p>
        </p:txBody>
      </p:sp>
    </p:spTree>
    <p:extLst>
      <p:ext uri="{BB962C8B-B14F-4D97-AF65-F5344CB8AC3E}">
        <p14:creationId xmlns:p14="http://schemas.microsoft.com/office/powerpoint/2010/main" val="146129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8EB8AC-3428-A444-A77D-A51103E12F5E}" type="datetimeFigureOut">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72A48E-63C4-5A4A-9B4B-6E34B316ECCC}" type="slidenum">
              <a:rPr lang="en-US" smtClean="0"/>
              <a:t>‹#›</a:t>
            </a:fld>
            <a:endParaRPr lang="en-US"/>
          </a:p>
        </p:txBody>
      </p:sp>
    </p:spTree>
    <p:extLst>
      <p:ext uri="{BB962C8B-B14F-4D97-AF65-F5344CB8AC3E}">
        <p14:creationId xmlns:p14="http://schemas.microsoft.com/office/powerpoint/2010/main" val="320925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EB8AC-3428-A444-A77D-A51103E12F5E}" type="datetimeFigureOut">
              <a:rPr lang="en-US" smtClean="0"/>
              <a:t>4/21/16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2A48E-63C4-5A4A-9B4B-6E34B316ECCC}" type="slidenum">
              <a:rPr lang="en-US" smtClean="0"/>
              <a:t>‹#›</a:t>
            </a:fld>
            <a:endParaRPr lang="en-US"/>
          </a:p>
        </p:txBody>
      </p:sp>
    </p:spTree>
    <p:extLst>
      <p:ext uri="{BB962C8B-B14F-4D97-AF65-F5344CB8AC3E}">
        <p14:creationId xmlns:p14="http://schemas.microsoft.com/office/powerpoint/2010/main" val="74234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EB8AC-3428-A444-A77D-A51103E12F5E}"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A48E-63C4-5A4A-9B4B-6E34B316ECCC}" type="slidenum">
              <a:rPr lang="en-US" smtClean="0"/>
              <a:t>‹#›</a:t>
            </a:fld>
            <a:endParaRPr lang="en-US"/>
          </a:p>
        </p:txBody>
      </p:sp>
    </p:spTree>
    <p:extLst>
      <p:ext uri="{BB962C8B-B14F-4D97-AF65-F5344CB8AC3E}">
        <p14:creationId xmlns:p14="http://schemas.microsoft.com/office/powerpoint/2010/main" val="34925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EB8AC-3428-A444-A77D-A51103E12F5E}"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A48E-63C4-5A4A-9B4B-6E34B316ECCC}" type="slidenum">
              <a:rPr lang="en-US" smtClean="0"/>
              <a:t>‹#›</a:t>
            </a:fld>
            <a:endParaRPr lang="en-US"/>
          </a:p>
        </p:txBody>
      </p:sp>
    </p:spTree>
    <p:extLst>
      <p:ext uri="{BB962C8B-B14F-4D97-AF65-F5344CB8AC3E}">
        <p14:creationId xmlns:p14="http://schemas.microsoft.com/office/powerpoint/2010/main" val="6093509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EB8AC-3428-A444-A77D-A51103E12F5E}" type="datetimeFigureOut">
              <a:rPr lang="en-US" smtClean="0"/>
              <a:t>4/21/16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2A48E-63C4-5A4A-9B4B-6E34B316ECCC}" type="slidenum">
              <a:rPr lang="en-US" smtClean="0"/>
              <a:t>‹#›</a:t>
            </a:fld>
            <a:endParaRPr lang="en-US"/>
          </a:p>
        </p:txBody>
      </p:sp>
    </p:spTree>
    <p:extLst>
      <p:ext uri="{BB962C8B-B14F-4D97-AF65-F5344CB8AC3E}">
        <p14:creationId xmlns:p14="http://schemas.microsoft.com/office/powerpoint/2010/main" val="3899446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lideshare.net/lurganbeach/lesson-enthalpy-and-calorimetry" TargetMode="External"/><Relationship Id="rId4" Type="http://schemas.openxmlformats.org/officeDocument/2006/relationships/hyperlink" Target="https://www.youtube.com/watch?v=SAR-5wdQKSY" TargetMode="External"/><Relationship Id="rId5" Type="http://schemas.openxmlformats.org/officeDocument/2006/relationships/hyperlink" Target="http://group.chem.iastate.edu/Greenbowe/sections/projectfolder/flashfiles/thermochem/heat_metal.html" TargetMode="External"/><Relationship Id="rId6" Type="http://schemas.openxmlformats.org/officeDocument/2006/relationships/hyperlink" Target="https://commons.wikimedia.org/wiki/File:Bomb_Calorimeter_Diagram.png" TargetMode="External"/><Relationship Id="rId7" Type="http://schemas.openxmlformats.org/officeDocument/2006/relationships/image" Target="../media/image55.jpeg"/><Relationship Id="rId8" Type="http://schemas.openxmlformats.org/officeDocument/2006/relationships/image" Target="../media/image56.jpeg"/><Relationship Id="rId9" Type="http://schemas.openxmlformats.org/officeDocument/2006/relationships/hyperlink" Target="http://www.chem.purdue.edu/gchelp/howtosolveit/Thermodynamics/Calorimetry.html" TargetMode="External"/><Relationship Id="rId1" Type="http://schemas.openxmlformats.org/officeDocument/2006/relationships/slideLayout" Target="../slideLayouts/slideLayout5.xml"/><Relationship Id="rId2"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hyperlink" Target="http://alevelchem.com/aqa_a_level_chemistry/unit3.3/331/analysis.htm" TargetMode="External"/><Relationship Id="rId5" Type="http://schemas.openxmlformats.org/officeDocument/2006/relationships/hyperlink" Target="https://www.youtube.com/watch?v=xhO4goI_BRU&amp;nohtml5=False" TargetMode="External"/><Relationship Id="rId6" Type="http://schemas.openxmlformats.org/officeDocument/2006/relationships/hyperlink" Target="https://www.dartmouth.edu/~chemlab/info/resources/qual/soluble.SolubleAppletA.html" TargetMode="External"/><Relationship Id="rId7" Type="http://schemas.openxmlformats.org/officeDocument/2006/relationships/image" Target="../media/image59.png"/><Relationship Id="rId8" Type="http://schemas.openxmlformats.org/officeDocument/2006/relationships/hyperlink" Target="https://www.dartmouth.edu/~chemlab/info/resources/qual/soluble.SolubleAppletC.html" TargetMode="External"/><Relationship Id="rId9" Type="http://schemas.openxmlformats.org/officeDocument/2006/relationships/image" Target="../media/image60.gif"/><Relationship Id="rId1" Type="http://schemas.openxmlformats.org/officeDocument/2006/relationships/slideLayout" Target="../slideLayouts/slideLayout4.xml"/><Relationship Id="rId2" Type="http://schemas.openxmlformats.org/officeDocument/2006/relationships/image" Target="../media/image5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R1ZUlV3n5E" TargetMode="External"/><Relationship Id="rId4" Type="http://schemas.openxmlformats.org/officeDocument/2006/relationships/hyperlink" Target="http://chemvlab.org/activities/activity.php?id=3"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hyperlink" Target="http://www.chemcollective.org/chem/ubc/exp01/index.php"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10.gif"/><Relationship Id="rId12"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hyperlink" Target="http://www.kmacgill.com/lecture_notes/lecture_notes_gas_laws.htm" TargetMode="External"/><Relationship Id="rId3" Type="http://schemas.openxmlformats.org/officeDocument/2006/relationships/hyperlink" Target="https://www.youtube.com/watch?v=tIwMFhzkAOU&amp;nohtml5=False" TargetMode="Externa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hyperlink" Target="http://chemwiki.ucdavis.edu/Textbook_Maps/General_Chemistry_Textbook_Maps/Map:_Chem1_(Lower)/06._Properties_of_Gases/6.4:_Kinetic_Molecular_Theory_(Overview)" TargetMode="External"/><Relationship Id="rId9" Type="http://schemas.openxmlformats.org/officeDocument/2006/relationships/hyperlink" Target="https://www.youtube.com/watch?v=0UJXa9Hd88I&amp;nohtml5=False" TargetMode="External"/><Relationship Id="rId10" Type="http://schemas.openxmlformats.org/officeDocument/2006/relationships/hyperlink" Target="https://www.youtube.com/watch?v=Rf9j0ztzcs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lideshare.net/chem3221/chromatography" TargetMode="External"/><Relationship Id="rId4" Type="http://schemas.openxmlformats.org/officeDocument/2006/relationships/hyperlink" Target="https://www.youtube.com/watch?v=SdYb6GgBQ7s" TargetMode="External"/><Relationship Id="rId5" Type="http://schemas.openxmlformats.org/officeDocument/2006/relationships/image" Target="../media/image12.jpeg"/><Relationship Id="rId6" Type="http://schemas.openxmlformats.org/officeDocument/2006/relationships/hyperlink" Target="http://lifeofplant.blogspot.com/2011/05/chromatography.html" TargetMode="External"/><Relationship Id="rId7" Type="http://schemas.openxmlformats.org/officeDocument/2006/relationships/hyperlink" Target="https://www.youtube.com/watch?v=Z54ec_G12QE" TargetMode="External"/><Relationship Id="rId8" Type="http://schemas.openxmlformats.org/officeDocument/2006/relationships/image" Target="../media/image13.png"/><Relationship Id="rId9"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hyperlink" Target="http://chemsite.lsrhs.net/FlashMedia/html/paperChrom.html"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3" Type="http://schemas.openxmlformats.org/officeDocument/2006/relationships/image" Target="../media/image23.jpeg"/><Relationship Id="rId14" Type="http://schemas.openxmlformats.org/officeDocument/2006/relationships/image" Target="../media/image24.jpeg"/><Relationship Id="rId15" Type="http://schemas.openxmlformats.org/officeDocument/2006/relationships/image" Target="../media/image25.jpeg"/><Relationship Id="rId16" Type="http://schemas.openxmlformats.org/officeDocument/2006/relationships/image" Target="../media/image26.jpeg"/><Relationship Id="rId17" Type="http://schemas.openxmlformats.org/officeDocument/2006/relationships/image" Target="../media/image27.jpeg"/><Relationship Id="rId18" Type="http://schemas.openxmlformats.org/officeDocument/2006/relationships/image" Target="../media/image28.jpeg"/><Relationship Id="rId1" Type="http://schemas.openxmlformats.org/officeDocument/2006/relationships/slideLayout" Target="../slideLayouts/slideLayout13.xml"/><Relationship Id="rId2" Type="http://schemas.openxmlformats.org/officeDocument/2006/relationships/hyperlink" Target="http://www.chem.uiuc.edu/chem103/aluminum/alcrytallize.htm" TargetMode="External"/><Relationship Id="rId3" Type="http://schemas.openxmlformats.org/officeDocument/2006/relationships/hyperlink" Target="https://www.youtube.com/watch?v=Y4NMpO1xI8U&amp;nohtml5=False" TargetMode="External"/><Relationship Id="rId4" Type="http://schemas.openxmlformats.org/officeDocument/2006/relationships/image" Target="../media/image15.png"/><Relationship Id="rId5" Type="http://schemas.openxmlformats.org/officeDocument/2006/relationships/hyperlink" Target="http://www.rsc.org/learn-chemistry/resource/res00001644/aspirin-screen-experiment?cmpid=CMP00004907" TargetMode="External"/><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s>
</file>

<file path=ppt/slides/_rels/slide7.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hyperlink" Target="http://chemwiki.ucdavis.edu/Textbook_Maps/General_Chemistry_Textbook_Maps/Map:_Chem1_(Lower)/12:_Acid_Base_Equilibria_Revisited/11.5:_Acid//Base_Titration" TargetMode="External"/><Relationship Id="rId14" Type="http://schemas.openxmlformats.org/officeDocument/2006/relationships/hyperlink" Target="http://group.chem.iastate.edu/Greenbowe/sections/projectfolder/flashfiles/stoichiometry/acid_base.html" TargetMode="External"/><Relationship Id="rId15" Type="http://schemas.openxmlformats.org/officeDocument/2006/relationships/image" Target="../media/image37.png"/><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hyperlink" Target="http://shanimchemistry.blogspot.com/2015/08/titration.html" TargetMode="External"/><Relationship Id="rId4" Type="http://schemas.openxmlformats.org/officeDocument/2006/relationships/hyperlink" Target="https://www.youtube.com/watch?v=sFpFCPTDv2w" TargetMode="External"/><Relationship Id="rId5" Type="http://schemas.openxmlformats.org/officeDocument/2006/relationships/image" Target="../media/image30.jpeg"/><Relationship Id="rId6" Type="http://schemas.openxmlformats.org/officeDocument/2006/relationships/image" Target="../media/image31.gif"/><Relationship Id="rId7" Type="http://schemas.openxmlformats.org/officeDocument/2006/relationships/image" Target="../media/image32.jpeg"/><Relationship Id="rId8" Type="http://schemas.openxmlformats.org/officeDocument/2006/relationships/hyperlink" Target="http://slideplayer.com/slide/5667195/" TargetMode="External"/><Relationship Id="rId9" Type="http://schemas.openxmlformats.org/officeDocument/2006/relationships/image" Target="../media/image33.png"/><Relationship Id="rId10" Type="http://schemas.openxmlformats.org/officeDocument/2006/relationships/image" Target="../media/image34.png"/></Relationships>
</file>

<file path=ppt/slides/_rels/slide8.xml.rels><?xml version="1.0" encoding="UTF-8" standalone="yes"?>
<Relationships xmlns="http://schemas.openxmlformats.org/package/2006/relationships"><Relationship Id="rId11" Type="http://schemas.openxmlformats.org/officeDocument/2006/relationships/hyperlink" Target="https://www.youtube.com/watch?v=RX6rh-eeflM&amp;nohtml5=False" TargetMode="External"/><Relationship Id="rId12" Type="http://schemas.openxmlformats.org/officeDocument/2006/relationships/hyperlink" Target="http://group.chem.iastate.edu/Greenbowe/sections/projectfolder/flashfiles/redoxNew/redox.html" TargetMode="External"/><Relationship Id="rId13" Type="http://schemas.openxmlformats.org/officeDocument/2006/relationships/image" Target="../media/image44.gif"/><Relationship Id="rId14" Type="http://schemas.openxmlformats.org/officeDocument/2006/relationships/hyperlink" Target="http://staff.buffalostate.edu/nazareay/che112/chromate.htm" TargetMode="External"/><Relationship Id="rId15" Type="http://schemas.openxmlformats.org/officeDocument/2006/relationships/image" Target="../media/image45.jpeg"/><Relationship Id="rId1" Type="http://schemas.openxmlformats.org/officeDocument/2006/relationships/slideLayout" Target="../slideLayouts/slideLayout4.xml"/><Relationship Id="rId2" Type="http://schemas.openxmlformats.org/officeDocument/2006/relationships/hyperlink" Target="http://science.wonderhowto.com/how-to/classic-chemistry-colorize-colorless-liquids-with-black-magic-aka-iodine-clock-reaction-0139128/" TargetMode="External"/><Relationship Id="rId3" Type="http://schemas.openxmlformats.org/officeDocument/2006/relationships/image" Target="../media/image38.png"/><Relationship Id="rId4" Type="http://schemas.openxmlformats.org/officeDocument/2006/relationships/hyperlink" Target="http://chemcollective.org/activities/autograded/130" TargetMode="External"/><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gif"/><Relationship Id="rId10" Type="http://schemas.openxmlformats.org/officeDocument/2006/relationships/hyperlink" Target="http://pediaa.com/difference-between-acid-base-titration-and-redox-titration/"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phet.colorado.edu/en/simulation/reactions-and-rates" TargetMode="External"/><Relationship Id="rId12" Type="http://schemas.openxmlformats.org/officeDocument/2006/relationships/image" Target="../media/image52.jpeg"/><Relationship Id="rId13" Type="http://schemas.openxmlformats.org/officeDocument/2006/relationships/image" Target="../media/image53.png"/><Relationship Id="rId1" Type="http://schemas.openxmlformats.org/officeDocument/2006/relationships/slideLayout" Target="../slideLayouts/slideLayout4.xml"/><Relationship Id="rId2" Type="http://schemas.openxmlformats.org/officeDocument/2006/relationships/hyperlink" Target="http://webpages.sou.edu/~chapman/Ch206/kinhelp.htm" TargetMode="External"/><Relationship Id="rId3" Type="http://schemas.openxmlformats.org/officeDocument/2006/relationships/hyperlink" Target="https://www.youtube.com/watch?v=MyWKEivx6CA&amp;nohtml5=False" TargetMode="External"/><Relationship Id="rId4" Type="http://schemas.openxmlformats.org/officeDocument/2006/relationships/hyperlink" Target="http://www.onlinechemlabs.com/library-of-labs/learning-objectives/iodine-clock-kinetics.aspx" TargetMode="External"/><Relationship Id="rId5" Type="http://schemas.openxmlformats.org/officeDocument/2006/relationships/image" Target="../media/image46.gif"/><Relationship Id="rId6" Type="http://schemas.openxmlformats.org/officeDocument/2006/relationships/image" Target="../media/image47.jpeg"/><Relationship Id="rId7" Type="http://schemas.openxmlformats.org/officeDocument/2006/relationships/image" Target="../media/image48.gif"/><Relationship Id="rId8" Type="http://schemas.openxmlformats.org/officeDocument/2006/relationships/image" Target="../media/image49.gif"/><Relationship Id="rId9" Type="http://schemas.openxmlformats.org/officeDocument/2006/relationships/image" Target="../media/image50.gif"/><Relationship Id="rId10"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280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Bomb Calorimeter Diagram.png"/>
          <p:cNvPicPr>
            <a:picLocks noChangeAspect="1" noChangeArrowheads="1"/>
          </p:cNvPicPr>
          <p:nvPr/>
        </p:nvPicPr>
        <p:blipFill>
          <a:blip r:embed="rId2"/>
          <a:srcRect/>
          <a:stretch>
            <a:fillRect/>
          </a:stretch>
        </p:blipFill>
        <p:spPr bwMode="auto">
          <a:xfrm>
            <a:off x="7017747" y="4187295"/>
            <a:ext cx="2103120" cy="1456006"/>
          </a:xfrm>
          <a:prstGeom prst="rect">
            <a:avLst/>
          </a:prstGeom>
          <a:noFill/>
        </p:spPr>
      </p:pic>
      <p:sp>
        <p:nvSpPr>
          <p:cNvPr id="2" name="Title 1"/>
          <p:cNvSpPr>
            <a:spLocks noGrp="1"/>
          </p:cNvSpPr>
          <p:nvPr>
            <p:ph type="title"/>
          </p:nvPr>
        </p:nvSpPr>
        <p:spPr/>
        <p:txBody>
          <a:bodyPr/>
          <a:lstStyle/>
          <a:p>
            <a:r>
              <a:rPr lang="en-US" dirty="0" smtClean="0">
                <a:solidFill>
                  <a:srgbClr val="00B0F0"/>
                </a:solidFill>
              </a:rPr>
              <a:t>Calorimetry</a:t>
            </a:r>
            <a:endParaRPr lang="en-US" dirty="0">
              <a:solidFill>
                <a:srgbClr val="00B0F0"/>
              </a:solidFill>
            </a:endParaRPr>
          </a:p>
        </p:txBody>
      </p:sp>
      <p:sp>
        <p:nvSpPr>
          <p:cNvPr id="14" name="Content Placeholder 13"/>
          <p:cNvSpPr>
            <a:spLocks noGrp="1"/>
          </p:cNvSpPr>
          <p:nvPr>
            <p:ph sz="quarter" idx="4"/>
          </p:nvPr>
        </p:nvSpPr>
        <p:spPr>
          <a:xfrm>
            <a:off x="4624966" y="1603285"/>
            <a:ext cx="2750069" cy="3678797"/>
          </a:xfrm>
        </p:spPr>
        <p:txBody>
          <a:bodyPr>
            <a:normAutofit lnSpcReduction="10000"/>
          </a:bodyPr>
          <a:lstStyle/>
          <a:p>
            <a:r>
              <a:rPr lang="en-US" dirty="0" smtClean="0"/>
              <a:t>Specific Heat of Material </a:t>
            </a:r>
          </a:p>
          <a:p>
            <a:pPr lvl="1"/>
            <a:r>
              <a:rPr lang="en-US" dirty="0" smtClean="0"/>
              <a:t>Can be used to ID unknown</a:t>
            </a:r>
          </a:p>
          <a:p>
            <a:r>
              <a:rPr lang="en-US" dirty="0" smtClean="0"/>
              <a:t>Heat of reaction</a:t>
            </a:r>
          </a:p>
          <a:p>
            <a:r>
              <a:rPr lang="en-US" dirty="0" smtClean="0"/>
              <a:t>Energy content of food</a:t>
            </a:r>
          </a:p>
          <a:p>
            <a:pPr lvl="1"/>
            <a:r>
              <a:rPr lang="en-US" dirty="0" smtClean="0"/>
              <a:t>This is usually done in a bomb calorimeter (constant V)</a:t>
            </a:r>
          </a:p>
          <a:p>
            <a:pPr lvl="1">
              <a:buNone/>
            </a:pPr>
            <a:endParaRPr lang="en-US" dirty="0" smtClean="0"/>
          </a:p>
        </p:txBody>
      </p:sp>
      <p:sp>
        <p:nvSpPr>
          <p:cNvPr id="13" name="Text Placeholder 12"/>
          <p:cNvSpPr>
            <a:spLocks noGrp="1"/>
          </p:cNvSpPr>
          <p:nvPr>
            <p:ph type="body" sz="quarter" idx="3"/>
          </p:nvPr>
        </p:nvSpPr>
        <p:spPr>
          <a:xfrm>
            <a:off x="4624965" y="1195532"/>
            <a:ext cx="2743200" cy="322729"/>
          </a:xfrm>
        </p:spPr>
        <p:txBody>
          <a:bodyPr>
            <a:normAutofit fontScale="70000" lnSpcReduction="20000"/>
          </a:bodyPr>
          <a:lstStyle/>
          <a:p>
            <a:r>
              <a:rPr lang="en-US" dirty="0" smtClean="0"/>
              <a:t>Applications:</a:t>
            </a:r>
            <a:endParaRPr lang="en-US" dirty="0"/>
          </a:p>
        </p:txBody>
      </p:sp>
      <p:sp>
        <p:nvSpPr>
          <p:cNvPr id="5" name="TextBox 4"/>
          <p:cNvSpPr txBox="1"/>
          <p:nvPr/>
        </p:nvSpPr>
        <p:spPr>
          <a:xfrm>
            <a:off x="7935598" y="-32652"/>
            <a:ext cx="1141559" cy="369332"/>
          </a:xfrm>
          <a:prstGeom prst="rect">
            <a:avLst/>
          </a:prstGeom>
          <a:noFill/>
        </p:spPr>
        <p:txBody>
          <a:bodyPr wrap="square" rtlCol="0">
            <a:spAutoFit/>
          </a:bodyPr>
          <a:lstStyle/>
          <a:p>
            <a:r>
              <a:rPr lang="en-US" dirty="0" smtClean="0">
                <a:hlinkClick r:id="rId3"/>
              </a:rPr>
              <a:t>Source 1</a:t>
            </a:r>
            <a:endParaRPr lang="en-US" dirty="0"/>
          </a:p>
        </p:txBody>
      </p:sp>
      <p:sp>
        <p:nvSpPr>
          <p:cNvPr id="6" name="TextBox 5"/>
          <p:cNvSpPr txBox="1"/>
          <p:nvPr/>
        </p:nvSpPr>
        <p:spPr>
          <a:xfrm>
            <a:off x="8144771" y="2052845"/>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7" name="TextBox 6"/>
          <p:cNvSpPr txBox="1"/>
          <p:nvPr/>
        </p:nvSpPr>
        <p:spPr>
          <a:xfrm>
            <a:off x="7651057" y="2367585"/>
            <a:ext cx="1388674" cy="369332"/>
          </a:xfrm>
          <a:prstGeom prst="rect">
            <a:avLst/>
          </a:prstGeom>
          <a:noFill/>
        </p:spPr>
        <p:txBody>
          <a:bodyPr wrap="square" rtlCol="0">
            <a:spAutoFit/>
          </a:bodyPr>
          <a:lstStyle/>
          <a:p>
            <a:r>
              <a:rPr lang="en-US" dirty="0" smtClean="0">
                <a:hlinkClick r:id="rId5"/>
              </a:rPr>
              <a:t>Virtual Lab</a:t>
            </a:r>
            <a:endParaRPr lang="en-US" dirty="0"/>
          </a:p>
        </p:txBody>
      </p:sp>
      <p:sp>
        <p:nvSpPr>
          <p:cNvPr id="9" name="TextBox 8"/>
          <p:cNvSpPr txBox="1"/>
          <p:nvPr/>
        </p:nvSpPr>
        <p:spPr>
          <a:xfrm>
            <a:off x="-1" y="1661916"/>
            <a:ext cx="3924887" cy="4031873"/>
          </a:xfrm>
          <a:prstGeom prst="rect">
            <a:avLst/>
          </a:prstGeom>
          <a:noFill/>
        </p:spPr>
        <p:txBody>
          <a:bodyPr wrap="square" rtlCol="0">
            <a:spAutoFit/>
          </a:bodyPr>
          <a:lstStyle/>
          <a:p>
            <a:r>
              <a:rPr lang="en-US" sz="1600" b="1" dirty="0" smtClean="0"/>
              <a:t>Assumption: </a:t>
            </a:r>
          </a:p>
          <a:p>
            <a:pPr>
              <a:buFont typeface="Arial" pitchFamily="34" charset="0"/>
              <a:buChar char="•"/>
            </a:pPr>
            <a:r>
              <a:rPr lang="en-US" sz="1600" b="1" dirty="0" smtClean="0"/>
              <a:t>the calorimeter is isolated </a:t>
            </a:r>
          </a:p>
          <a:p>
            <a:pPr>
              <a:buFont typeface="Arial" pitchFamily="34" charset="0"/>
              <a:buChar char="•"/>
            </a:pPr>
            <a:r>
              <a:rPr lang="en-US" sz="1600" b="1" dirty="0" smtClean="0"/>
              <a:t>so the surroundings are only the  calorimeter setup, which includes the water</a:t>
            </a:r>
          </a:p>
          <a:p>
            <a:pPr>
              <a:buFont typeface="Arial" pitchFamily="34" charset="0"/>
              <a:buChar char="•"/>
            </a:pPr>
            <a:r>
              <a:rPr lang="en-US" sz="1600" b="1" dirty="0" smtClean="0"/>
              <a:t>the calorimeter itself has a heat capacity, as it will absorb some heat.</a:t>
            </a:r>
          </a:p>
          <a:p>
            <a:pPr>
              <a:buFont typeface="Arial" pitchFamily="34" charset="0"/>
              <a:buChar char="•"/>
            </a:pPr>
            <a:r>
              <a:rPr lang="en-US" sz="1600" b="1" dirty="0" smtClean="0"/>
              <a:t>So… </a:t>
            </a:r>
          </a:p>
          <a:p>
            <a:r>
              <a:rPr lang="en-US" sz="1600" b="1" dirty="0" smtClean="0"/>
              <a:t>	</a:t>
            </a:r>
            <a:r>
              <a:rPr lang="en-US" sz="1600" b="1" dirty="0" err="1" smtClean="0"/>
              <a:t>q</a:t>
            </a:r>
            <a:r>
              <a:rPr lang="en-US" sz="1600" b="1" baseline="-25000" dirty="0" err="1" smtClean="0"/>
              <a:t>surr</a:t>
            </a:r>
            <a:r>
              <a:rPr lang="en-US" sz="1600" b="1" dirty="0" smtClean="0"/>
              <a:t> = -</a:t>
            </a:r>
            <a:r>
              <a:rPr lang="en-US" sz="1600" b="1" dirty="0" err="1" smtClean="0"/>
              <a:t>q</a:t>
            </a:r>
            <a:r>
              <a:rPr lang="en-US" sz="1600" b="1" baseline="-25000" dirty="0" err="1" smtClean="0"/>
              <a:t>rxn</a:t>
            </a:r>
            <a:endParaRPr lang="en-US" sz="1600" b="1" baseline="-25000" dirty="0" smtClean="0"/>
          </a:p>
          <a:p>
            <a:r>
              <a:rPr lang="en-US" sz="1600" b="1" dirty="0" smtClean="0"/>
              <a:t>	</a:t>
            </a:r>
            <a:r>
              <a:rPr lang="en-US" sz="1600" b="1" dirty="0" err="1" smtClean="0"/>
              <a:t>q</a:t>
            </a:r>
            <a:r>
              <a:rPr lang="en-US" sz="1600" b="1" baseline="-25000" dirty="0" err="1" smtClean="0"/>
              <a:t>surr</a:t>
            </a:r>
            <a:r>
              <a:rPr lang="en-US" sz="1600" b="1" dirty="0" smtClean="0"/>
              <a:t> = q</a:t>
            </a:r>
            <a:r>
              <a:rPr lang="en-US" sz="1600" b="1" baseline="-25000" dirty="0" smtClean="0"/>
              <a:t>cal</a:t>
            </a:r>
            <a:r>
              <a:rPr lang="en-US" sz="1600" b="1" dirty="0" smtClean="0"/>
              <a:t>+q</a:t>
            </a:r>
            <a:r>
              <a:rPr lang="en-US" sz="1600" b="1" baseline="-25000" dirty="0" smtClean="0"/>
              <a:t>H</a:t>
            </a:r>
            <a:r>
              <a:rPr lang="en-US" sz="1100" b="1" baseline="-25000" dirty="0" smtClean="0"/>
              <a:t>2</a:t>
            </a:r>
            <a:r>
              <a:rPr lang="en-US" sz="1600" b="1" baseline="-25000" dirty="0" smtClean="0"/>
              <a:t>O+sys</a:t>
            </a:r>
          </a:p>
          <a:p>
            <a:r>
              <a:rPr lang="en-US" sz="1600" b="1" dirty="0" smtClean="0"/>
              <a:t>	</a:t>
            </a:r>
            <a:r>
              <a:rPr lang="en-US" sz="1600" b="1" dirty="0" err="1" smtClean="0"/>
              <a:t>q</a:t>
            </a:r>
            <a:r>
              <a:rPr lang="en-US" sz="1600" b="1" baseline="-25000" dirty="0" err="1" smtClean="0"/>
              <a:t>cal</a:t>
            </a:r>
            <a:r>
              <a:rPr lang="en-US" sz="1600" b="1" dirty="0" smtClean="0"/>
              <a:t> = </a:t>
            </a:r>
            <a:r>
              <a:rPr lang="en-US" sz="1600" b="1" dirty="0" err="1" smtClean="0"/>
              <a:t>Ccal</a:t>
            </a:r>
            <a:r>
              <a:rPr lang="el-GR" sz="1600" b="1" dirty="0" smtClean="0">
                <a:latin typeface="Times New Roman"/>
                <a:cs typeface="Times New Roman"/>
              </a:rPr>
              <a:t>Δ</a:t>
            </a:r>
            <a:r>
              <a:rPr lang="en-US" sz="1600" b="1" dirty="0" smtClean="0">
                <a:latin typeface="Times New Roman"/>
                <a:cs typeface="Times New Roman"/>
              </a:rPr>
              <a:t>T</a:t>
            </a:r>
          </a:p>
          <a:p>
            <a:r>
              <a:rPr lang="en-US" sz="2000" b="1" dirty="0" smtClean="0">
                <a:solidFill>
                  <a:schemeClr val="accent2">
                    <a:lumMod val="75000"/>
                    <a:lumOff val="25000"/>
                  </a:schemeClr>
                </a:solidFill>
                <a:latin typeface="Times New Roman"/>
                <a:cs typeface="Times New Roman"/>
              </a:rPr>
              <a:t>Therefore:</a:t>
            </a:r>
            <a:endParaRPr lang="en-US" sz="2000" b="1" dirty="0" smtClean="0">
              <a:solidFill>
                <a:schemeClr val="accent2">
                  <a:lumMod val="75000"/>
                  <a:lumOff val="25000"/>
                </a:schemeClr>
              </a:solidFill>
            </a:endParaRPr>
          </a:p>
          <a:p>
            <a:r>
              <a:rPr lang="en-US" sz="2000" b="1" dirty="0" smtClean="0">
                <a:solidFill>
                  <a:srgbClr val="0070C0"/>
                </a:solidFill>
              </a:rPr>
              <a:t>-</a:t>
            </a:r>
            <a:r>
              <a:rPr lang="en-US" sz="2000" b="1" dirty="0" err="1" smtClean="0">
                <a:solidFill>
                  <a:srgbClr val="0070C0"/>
                </a:solidFill>
              </a:rPr>
              <a:t>q</a:t>
            </a:r>
            <a:r>
              <a:rPr lang="en-US" sz="2000" b="1" baseline="-25000" dirty="0" err="1" smtClean="0">
                <a:solidFill>
                  <a:srgbClr val="0070C0"/>
                </a:solidFill>
              </a:rPr>
              <a:t>rxn</a:t>
            </a:r>
            <a:r>
              <a:rPr lang="en-US" sz="2000" b="1" dirty="0" smtClean="0">
                <a:latin typeface="Times New Roman"/>
                <a:cs typeface="Times New Roman"/>
              </a:rPr>
              <a:t>=</a:t>
            </a:r>
            <a:r>
              <a:rPr lang="en-US" sz="2000" b="1" dirty="0" smtClean="0"/>
              <a:t> </a:t>
            </a:r>
            <a:r>
              <a:rPr lang="en-US" sz="2000" b="1" dirty="0" err="1" smtClean="0">
                <a:solidFill>
                  <a:srgbClr val="FF0000"/>
                </a:solidFill>
              </a:rPr>
              <a:t>C</a:t>
            </a:r>
            <a:r>
              <a:rPr lang="en-US" sz="2000" b="1" baseline="-25000" dirty="0" err="1" smtClean="0">
                <a:solidFill>
                  <a:srgbClr val="FF0000"/>
                </a:solidFill>
              </a:rPr>
              <a:t>cal</a:t>
            </a:r>
            <a:r>
              <a:rPr lang="el-GR" sz="2000" b="1" dirty="0" smtClean="0">
                <a:solidFill>
                  <a:srgbClr val="FF0000"/>
                </a:solidFill>
                <a:latin typeface="Times New Roman"/>
                <a:cs typeface="Times New Roman"/>
              </a:rPr>
              <a:t>Δ</a:t>
            </a:r>
            <a:r>
              <a:rPr lang="en-US" sz="2000" b="1" dirty="0" smtClean="0">
                <a:solidFill>
                  <a:srgbClr val="FF0000"/>
                </a:solidFill>
                <a:latin typeface="Times New Roman"/>
                <a:cs typeface="Times New Roman"/>
              </a:rPr>
              <a:t>T</a:t>
            </a:r>
            <a:r>
              <a:rPr lang="en-US" sz="2000" b="1" dirty="0" smtClean="0">
                <a:latin typeface="Times New Roman"/>
                <a:cs typeface="Times New Roman"/>
              </a:rPr>
              <a:t> </a:t>
            </a:r>
            <a:r>
              <a:rPr lang="en-US" sz="2000" b="1" dirty="0" smtClean="0">
                <a:solidFill>
                  <a:srgbClr val="FF0000"/>
                </a:solidFill>
                <a:latin typeface="Times New Roman"/>
                <a:cs typeface="Times New Roman"/>
              </a:rPr>
              <a:t>+</a:t>
            </a:r>
            <a:r>
              <a:rPr lang="en-US" sz="2000" b="1" dirty="0" smtClean="0">
                <a:solidFill>
                  <a:srgbClr val="FF0000"/>
                </a:solidFill>
              </a:rPr>
              <a:t> m</a:t>
            </a:r>
            <a:r>
              <a:rPr lang="en-US" sz="2000" b="1" baseline="-25000" dirty="0" smtClean="0">
                <a:solidFill>
                  <a:srgbClr val="FF0000"/>
                </a:solidFill>
              </a:rPr>
              <a:t>H</a:t>
            </a:r>
            <a:r>
              <a:rPr lang="en-US" sz="1400" b="1" baseline="-25000" dirty="0" smtClean="0">
                <a:solidFill>
                  <a:srgbClr val="FF0000"/>
                </a:solidFill>
              </a:rPr>
              <a:t>2</a:t>
            </a:r>
            <a:r>
              <a:rPr lang="en-US" sz="2000" b="1" baseline="-25000" dirty="0" smtClean="0">
                <a:solidFill>
                  <a:srgbClr val="FF0000"/>
                </a:solidFill>
              </a:rPr>
              <a:t>O+sys</a:t>
            </a:r>
            <a:r>
              <a:rPr lang="en-US" sz="2000" b="1" dirty="0" smtClean="0">
                <a:solidFill>
                  <a:srgbClr val="FF0000"/>
                </a:solidFill>
              </a:rPr>
              <a:t>c</a:t>
            </a:r>
            <a:r>
              <a:rPr lang="el-GR" sz="2000" b="1" dirty="0" smtClean="0">
                <a:solidFill>
                  <a:srgbClr val="FF0000"/>
                </a:solidFill>
                <a:latin typeface="Times New Roman"/>
                <a:cs typeface="Times New Roman"/>
              </a:rPr>
              <a:t>Δ</a:t>
            </a:r>
            <a:r>
              <a:rPr lang="en-US" sz="2000" b="1" dirty="0" smtClean="0">
                <a:solidFill>
                  <a:srgbClr val="FF0000"/>
                </a:solidFill>
                <a:latin typeface="Times New Roman"/>
                <a:cs typeface="Times New Roman"/>
              </a:rPr>
              <a:t>T</a:t>
            </a:r>
          </a:p>
          <a:p>
            <a:r>
              <a:rPr lang="en-US" sz="2000" b="1" dirty="0" smtClean="0">
                <a:solidFill>
                  <a:srgbClr val="7030A0"/>
                </a:solidFill>
                <a:latin typeface="Times New Roman"/>
                <a:cs typeface="Times New Roman"/>
              </a:rPr>
              <a:t>Then we can use </a:t>
            </a:r>
            <a:r>
              <a:rPr lang="en-US" sz="2000" b="1" dirty="0" err="1" smtClean="0">
                <a:solidFill>
                  <a:srgbClr val="0070C0"/>
                </a:solidFill>
                <a:latin typeface="Times New Roman"/>
                <a:cs typeface="Times New Roman"/>
              </a:rPr>
              <a:t>q</a:t>
            </a:r>
            <a:r>
              <a:rPr lang="en-US" sz="2000" b="1" baseline="-25000" dirty="0" err="1" smtClean="0">
                <a:solidFill>
                  <a:srgbClr val="0070C0"/>
                </a:solidFill>
                <a:latin typeface="Times New Roman"/>
                <a:cs typeface="Times New Roman"/>
              </a:rPr>
              <a:t>rxn</a:t>
            </a:r>
            <a:r>
              <a:rPr lang="en-US" sz="2000" b="1" dirty="0" smtClean="0">
                <a:solidFill>
                  <a:srgbClr val="7030A0"/>
                </a:solidFill>
                <a:latin typeface="Times New Roman"/>
                <a:cs typeface="Times New Roman"/>
              </a:rPr>
              <a:t> find </a:t>
            </a:r>
            <a:r>
              <a:rPr lang="el-GR" sz="2000" b="1" dirty="0" smtClean="0">
                <a:solidFill>
                  <a:srgbClr val="7030A0"/>
                </a:solidFill>
                <a:latin typeface="Times New Roman"/>
                <a:cs typeface="Times New Roman"/>
              </a:rPr>
              <a:t>Δ</a:t>
            </a:r>
            <a:r>
              <a:rPr lang="en-US" sz="2000" b="1" dirty="0" err="1" smtClean="0">
                <a:solidFill>
                  <a:srgbClr val="7030A0"/>
                </a:solidFill>
                <a:latin typeface="Times New Roman"/>
                <a:cs typeface="Times New Roman"/>
              </a:rPr>
              <a:t>H</a:t>
            </a:r>
            <a:r>
              <a:rPr lang="en-US" sz="2000" b="1" baseline="-25000" dirty="0" err="1" smtClean="0">
                <a:solidFill>
                  <a:srgbClr val="7030A0"/>
                </a:solidFill>
                <a:latin typeface="Times New Roman"/>
                <a:cs typeface="Times New Roman"/>
              </a:rPr>
              <a:t>rxn</a:t>
            </a:r>
            <a:r>
              <a:rPr lang="en-US" sz="2000" b="1" dirty="0" smtClean="0">
                <a:solidFill>
                  <a:srgbClr val="7030A0"/>
                </a:solidFill>
                <a:latin typeface="Times New Roman"/>
                <a:cs typeface="Times New Roman"/>
              </a:rPr>
              <a:t>:</a:t>
            </a:r>
          </a:p>
          <a:p>
            <a:r>
              <a:rPr lang="el-GR" sz="2000" b="1" dirty="0" smtClean="0">
                <a:latin typeface="Times New Roman"/>
                <a:cs typeface="Times New Roman"/>
              </a:rPr>
              <a:t>Δ</a:t>
            </a:r>
            <a:r>
              <a:rPr lang="en-US" sz="2000" b="1" dirty="0" err="1" smtClean="0">
                <a:latin typeface="Times New Roman"/>
                <a:cs typeface="Times New Roman"/>
              </a:rPr>
              <a:t>H</a:t>
            </a:r>
            <a:r>
              <a:rPr lang="en-US" sz="2000" b="1" baseline="-25000" dirty="0" err="1" smtClean="0">
                <a:latin typeface="Times New Roman"/>
                <a:cs typeface="Times New Roman"/>
              </a:rPr>
              <a:t>rxn</a:t>
            </a:r>
            <a:r>
              <a:rPr lang="en-US" sz="2000" b="1" baseline="-25000" dirty="0" smtClean="0">
                <a:latin typeface="Times New Roman"/>
                <a:cs typeface="Times New Roman"/>
              </a:rPr>
              <a:t> </a:t>
            </a:r>
            <a:r>
              <a:rPr lang="en-US" sz="2000" b="1" dirty="0" smtClean="0">
                <a:latin typeface="Times New Roman"/>
                <a:cs typeface="Times New Roman"/>
              </a:rPr>
              <a:t>=</a:t>
            </a:r>
            <a:r>
              <a:rPr lang="en-US" sz="2000" b="1" dirty="0" err="1" smtClean="0">
                <a:latin typeface="Times New Roman"/>
                <a:cs typeface="Times New Roman"/>
              </a:rPr>
              <a:t>q</a:t>
            </a:r>
            <a:r>
              <a:rPr lang="en-US" sz="2000" b="1" baseline="-25000" dirty="0" err="1" smtClean="0">
                <a:latin typeface="Times New Roman"/>
                <a:cs typeface="Times New Roman"/>
              </a:rPr>
              <a:t>rxn</a:t>
            </a:r>
            <a:r>
              <a:rPr lang="en-US" sz="2000" b="1" dirty="0" smtClean="0">
                <a:latin typeface="Times New Roman"/>
                <a:cs typeface="Times New Roman"/>
              </a:rPr>
              <a:t>/</a:t>
            </a:r>
            <a:r>
              <a:rPr lang="en-US" sz="2000" b="1" dirty="0" err="1" smtClean="0">
                <a:latin typeface="Times New Roman"/>
                <a:cs typeface="Times New Roman"/>
              </a:rPr>
              <a:t>mol</a:t>
            </a:r>
            <a:r>
              <a:rPr lang="en-US" sz="2000" b="1" baseline="-25000" dirty="0" err="1" smtClean="0">
                <a:latin typeface="Times New Roman"/>
                <a:cs typeface="Times New Roman"/>
              </a:rPr>
              <a:t>react</a:t>
            </a:r>
            <a:endParaRPr lang="en-US" sz="2000" b="1" baseline="-25000" dirty="0"/>
          </a:p>
        </p:txBody>
      </p:sp>
      <p:sp>
        <p:nvSpPr>
          <p:cNvPr id="16" name="TextBox 15"/>
          <p:cNvSpPr txBox="1"/>
          <p:nvPr/>
        </p:nvSpPr>
        <p:spPr>
          <a:xfrm>
            <a:off x="4399878" y="5663879"/>
            <a:ext cx="4747426" cy="1200329"/>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r>
              <a:rPr lang="en-US" sz="900" dirty="0" smtClean="0"/>
              <a:t> </a:t>
            </a:r>
          </a:p>
          <a:p>
            <a:r>
              <a:rPr lang="en-US" sz="900" dirty="0" smtClean="0"/>
              <a:t>LO 5.4: The student is able to use conservation of energy to relate the magnitudes of the energy changes occurring in two or more interacting systems, including identification of the systems, the type (heat versus work), or the direction of energy flow. </a:t>
            </a:r>
          </a:p>
          <a:p>
            <a:r>
              <a:rPr lang="en-US" sz="900" dirty="0" smtClean="0"/>
              <a:t>LO 5.7: The student is able to design and/or interpret the results of an experiment in which </a:t>
            </a:r>
            <a:r>
              <a:rPr lang="en-US" sz="900" dirty="0" err="1" smtClean="0"/>
              <a:t>calorimetry</a:t>
            </a:r>
            <a:r>
              <a:rPr lang="en-US" sz="900" dirty="0" smtClean="0"/>
              <a:t> is used to determine the change in enthalpy of a chemical process (heating/cooling, phase transition, or chemical reaction) at constant pressure. </a:t>
            </a:r>
            <a:endParaRPr lang="en-US" sz="900" u="sng" dirty="0" smtClean="0"/>
          </a:p>
        </p:txBody>
      </p:sp>
      <p:sp>
        <p:nvSpPr>
          <p:cNvPr id="17" name="TextBox 16"/>
          <p:cNvSpPr txBox="1"/>
          <p:nvPr/>
        </p:nvSpPr>
        <p:spPr>
          <a:xfrm>
            <a:off x="0" y="5663880"/>
            <a:ext cx="4399878" cy="1200329"/>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1.4 The student can </a:t>
            </a:r>
            <a:r>
              <a:rPr lang="en-US" sz="900" i="1" dirty="0" smtClean="0"/>
              <a:t>use representations and models </a:t>
            </a:r>
            <a:r>
              <a:rPr lang="en-US" sz="900" dirty="0" smtClean="0"/>
              <a:t>to analyze situations or solve problems qualitatively and quantitatively.</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5.1 The student can </a:t>
            </a:r>
            <a:r>
              <a:rPr lang="en-US" sz="900" i="1" dirty="0" smtClean="0"/>
              <a:t>analyze data </a:t>
            </a:r>
            <a:r>
              <a:rPr lang="en-US" sz="900" dirty="0" smtClean="0"/>
              <a:t>to identify patterns or relationships.</a:t>
            </a:r>
            <a:endParaRPr lang="en-US" sz="900" u="sng" dirty="0" smtClean="0"/>
          </a:p>
        </p:txBody>
      </p:sp>
      <p:sp>
        <p:nvSpPr>
          <p:cNvPr id="19" name="Curved Up Arrow 18"/>
          <p:cNvSpPr/>
          <p:nvPr/>
        </p:nvSpPr>
        <p:spPr>
          <a:xfrm rot="21246432">
            <a:off x="5971693" y="4975966"/>
            <a:ext cx="1428389" cy="274205"/>
          </a:xfrm>
          <a:prstGeom prst="curvedUpArrow">
            <a:avLst>
              <a:gd name="adj1" fmla="val 132627"/>
              <a:gd name="adj2" fmla="val 132627"/>
              <a:gd name="adj3" fmla="val 419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8372304" y="3910296"/>
            <a:ext cx="667427" cy="276999"/>
          </a:xfrm>
          <a:prstGeom prst="rect">
            <a:avLst/>
          </a:prstGeom>
          <a:noFill/>
        </p:spPr>
        <p:txBody>
          <a:bodyPr wrap="none" rtlCol="0">
            <a:spAutoFit/>
          </a:bodyPr>
          <a:lstStyle/>
          <a:p>
            <a:r>
              <a:rPr lang="en-US" sz="1200" dirty="0" smtClean="0">
                <a:hlinkClick r:id="rId6"/>
              </a:rPr>
              <a:t>Source</a:t>
            </a:r>
            <a:endParaRPr lang="en-US" dirty="0"/>
          </a:p>
        </p:txBody>
      </p:sp>
      <p:grpSp>
        <p:nvGrpSpPr>
          <p:cNvPr id="25" name="Group 24"/>
          <p:cNvGrpSpPr/>
          <p:nvPr/>
        </p:nvGrpSpPr>
        <p:grpSpPr>
          <a:xfrm>
            <a:off x="-5868" y="1294008"/>
            <a:ext cx="3944822" cy="4368408"/>
            <a:chOff x="1" y="1295471"/>
            <a:chExt cx="3944822" cy="4368408"/>
          </a:xfrm>
        </p:grpSpPr>
        <p:pic>
          <p:nvPicPr>
            <p:cNvPr id="3078" name="Picture 6" descr="http://www.chem.purdue.edu/gchelp/howtosolveit/Thermodynamics/ThermoArt/Calorimeter.JPG"/>
            <p:cNvPicPr>
              <a:picLocks noChangeAspect="1" noChangeArrowheads="1"/>
            </p:cNvPicPr>
            <p:nvPr/>
          </p:nvPicPr>
          <p:blipFill>
            <a:blip r:embed="rId7"/>
            <a:srcRect/>
            <a:stretch>
              <a:fillRect/>
            </a:stretch>
          </p:blipFill>
          <p:spPr bwMode="auto">
            <a:xfrm>
              <a:off x="91874" y="3910296"/>
              <a:ext cx="3356406" cy="1753583"/>
            </a:xfrm>
            <a:prstGeom prst="rect">
              <a:avLst/>
            </a:prstGeom>
            <a:noFill/>
          </p:spPr>
        </p:pic>
        <p:pic>
          <p:nvPicPr>
            <p:cNvPr id="3074" name="Picture 2" descr="Calorimetry – Part 2ApplicationsA calorimeter is used tomeasure the heatabsorbed or released ina chemical (or other)proces..."/>
            <p:cNvPicPr>
              <a:picLocks noChangeAspect="1" noChangeArrowheads="1"/>
            </p:cNvPicPr>
            <p:nvPr/>
          </p:nvPicPr>
          <p:blipFill>
            <a:blip r:embed="rId8"/>
            <a:srcRect/>
            <a:stretch>
              <a:fillRect/>
            </a:stretch>
          </p:blipFill>
          <p:spPr bwMode="auto">
            <a:xfrm>
              <a:off x="1" y="1295471"/>
              <a:ext cx="3944822" cy="2958617"/>
            </a:xfrm>
            <a:prstGeom prst="rect">
              <a:avLst/>
            </a:prstGeom>
            <a:noFill/>
          </p:spPr>
        </p:pic>
        <p:sp>
          <p:nvSpPr>
            <p:cNvPr id="15" name="Rectangle 14"/>
            <p:cNvSpPr/>
            <p:nvPr/>
          </p:nvSpPr>
          <p:spPr>
            <a:xfrm>
              <a:off x="187287" y="3633297"/>
              <a:ext cx="1531344" cy="276999"/>
            </a:xfrm>
            <a:prstGeom prst="rect">
              <a:avLst/>
            </a:prstGeom>
          </p:spPr>
          <p:txBody>
            <a:bodyPr wrap="square">
              <a:spAutoFit/>
            </a:bodyPr>
            <a:lstStyle/>
            <a:p>
              <a:pPr lvl="1"/>
              <a:r>
                <a:rPr lang="en-US" sz="1200" dirty="0" smtClean="0"/>
                <a:t>Constant P</a:t>
              </a:r>
            </a:p>
          </p:txBody>
        </p:sp>
        <p:sp>
          <p:nvSpPr>
            <p:cNvPr id="22" name="TextBox 21"/>
            <p:cNvSpPr txBox="1"/>
            <p:nvPr/>
          </p:nvSpPr>
          <p:spPr>
            <a:xfrm>
              <a:off x="3114566" y="5366302"/>
              <a:ext cx="667427" cy="276999"/>
            </a:xfrm>
            <a:prstGeom prst="rect">
              <a:avLst/>
            </a:prstGeom>
            <a:noFill/>
          </p:spPr>
          <p:txBody>
            <a:bodyPr wrap="none" rtlCol="0">
              <a:spAutoFit/>
            </a:bodyPr>
            <a:lstStyle/>
            <a:p>
              <a:r>
                <a:rPr lang="en-US" sz="1200" dirty="0" smtClean="0">
                  <a:hlinkClick r:id="rId9"/>
                </a:rPr>
                <a:t>Source</a:t>
              </a:r>
              <a:endParaRPr lang="en-US" dirty="0"/>
            </a:p>
          </p:txBody>
        </p:sp>
      </p:grpSp>
      <p:sp>
        <p:nvSpPr>
          <p:cNvPr id="24" name="TextBox 23"/>
          <p:cNvSpPr txBox="1"/>
          <p:nvPr/>
        </p:nvSpPr>
        <p:spPr>
          <a:xfrm>
            <a:off x="3448280" y="83456"/>
            <a:ext cx="4487318"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400" dirty="0" smtClean="0">
                <a:latin typeface="Freefrm721 Blk BT" pitchFamily="66" charset="0"/>
              </a:rPr>
              <a:t>Application of </a:t>
            </a:r>
            <a:r>
              <a:rPr lang="en-US" sz="1400" u="sng" dirty="0" smtClean="0">
                <a:latin typeface="Freefrm721 Blk BT" pitchFamily="66" charset="0"/>
              </a:rPr>
              <a:t>Law of Conservation of Energy</a:t>
            </a:r>
            <a:r>
              <a:rPr lang="en-US" sz="1400" dirty="0" smtClean="0">
                <a:latin typeface="Freefrm721 Blk BT" pitchFamily="66" charset="0"/>
              </a:rPr>
              <a:t>: All heat produced/consumed during reaction (system) is exchanged with the surroundings.</a:t>
            </a:r>
          </a:p>
          <a:p>
            <a:endParaRPr lang="en-US" dirty="0"/>
          </a:p>
        </p:txBody>
      </p:sp>
      <p:sp>
        <p:nvSpPr>
          <p:cNvPr id="10" name="TextBox 9"/>
          <p:cNvSpPr txBox="1"/>
          <p:nvPr/>
        </p:nvSpPr>
        <p:spPr>
          <a:xfrm>
            <a:off x="22032" y="1394624"/>
            <a:ext cx="2324561" cy="307777"/>
          </a:xfrm>
          <a:prstGeom prst="rect">
            <a:avLst/>
          </a:prstGeom>
          <a:solidFill>
            <a:schemeClr val="bg2">
              <a:lumMod val="40000"/>
              <a:lumOff val="60000"/>
            </a:schemeClr>
          </a:solidFill>
        </p:spPr>
        <p:txBody>
          <a:bodyPr wrap="square" rtlCol="0">
            <a:spAutoFit/>
          </a:bodyPr>
          <a:lstStyle/>
          <a:p>
            <a:r>
              <a:rPr lang="en-US" sz="1400" dirty="0" smtClean="0"/>
              <a:t>Coffee Cup Calorimeter</a:t>
            </a:r>
            <a:endParaRPr lang="en-US" sz="1400" dirty="0"/>
          </a:p>
        </p:txBody>
      </p:sp>
    </p:spTree>
    <p:extLst>
      <p:ext uri="{BB962C8B-B14F-4D97-AF65-F5344CB8AC3E}">
        <p14:creationId xmlns:p14="http://schemas.microsoft.com/office/powerpoint/2010/main" val="3036409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nalysis of anions"/>
          <p:cNvPicPr>
            <a:picLocks noChangeAspect="1" noChangeArrowheads="1"/>
          </p:cNvPicPr>
          <p:nvPr/>
        </p:nvPicPr>
        <p:blipFill>
          <a:blip r:embed="rId2"/>
          <a:srcRect/>
          <a:stretch>
            <a:fillRect/>
          </a:stretch>
        </p:blipFill>
        <p:spPr bwMode="auto">
          <a:xfrm>
            <a:off x="4324511" y="2314343"/>
            <a:ext cx="4633952" cy="3383386"/>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rgbClr val="00B0F0"/>
                </a:solidFill>
              </a:rPr>
              <a:t>Qualitative Analysis</a:t>
            </a:r>
            <a:br>
              <a:rPr lang="en-US" dirty="0" smtClean="0">
                <a:solidFill>
                  <a:srgbClr val="00B0F0"/>
                </a:solidFill>
              </a:rPr>
            </a:br>
            <a:endParaRPr lang="en-US" dirty="0">
              <a:solidFill>
                <a:srgbClr val="00B0F0"/>
              </a:solidFill>
            </a:endParaRPr>
          </a:p>
        </p:txBody>
      </p:sp>
      <p:pic>
        <p:nvPicPr>
          <p:cNvPr id="8" name="Content Placeholder 7" descr="qual lab.jpg"/>
          <p:cNvPicPr>
            <a:picLocks noGrp="1" noChangeAspect="1"/>
          </p:cNvPicPr>
          <p:nvPr>
            <p:ph sz="half" idx="1"/>
          </p:nvPr>
        </p:nvPicPr>
        <p:blipFill>
          <a:blip r:embed="rId3"/>
          <a:srcRect l="9900" t="6426" r="11038"/>
          <a:stretch>
            <a:fillRect/>
          </a:stretch>
        </p:blipFill>
        <p:spPr>
          <a:xfrm>
            <a:off x="4902506" y="356299"/>
            <a:ext cx="2891770" cy="1925198"/>
          </a:xfrm>
        </p:spPr>
      </p:pic>
      <p:sp>
        <p:nvSpPr>
          <p:cNvPr id="5" name="TextBox 4"/>
          <p:cNvSpPr txBox="1"/>
          <p:nvPr/>
        </p:nvSpPr>
        <p:spPr>
          <a:xfrm>
            <a:off x="7935598" y="-32652"/>
            <a:ext cx="1141559" cy="369332"/>
          </a:xfrm>
          <a:prstGeom prst="rect">
            <a:avLst/>
          </a:prstGeom>
          <a:noFill/>
        </p:spPr>
        <p:txBody>
          <a:bodyPr wrap="square" rtlCol="0">
            <a:spAutoFit/>
          </a:bodyPr>
          <a:lstStyle/>
          <a:p>
            <a:r>
              <a:rPr lang="en-US" dirty="0" smtClean="0">
                <a:hlinkClick r:id="rId4"/>
              </a:rPr>
              <a:t>Source</a:t>
            </a:r>
            <a:endParaRPr lang="en-US" dirty="0"/>
          </a:p>
        </p:txBody>
      </p:sp>
      <p:sp>
        <p:nvSpPr>
          <p:cNvPr id="6" name="TextBox 5"/>
          <p:cNvSpPr txBox="1"/>
          <p:nvPr/>
        </p:nvSpPr>
        <p:spPr>
          <a:xfrm>
            <a:off x="7172843" y="-33051"/>
            <a:ext cx="894959" cy="369332"/>
          </a:xfrm>
          <a:prstGeom prst="rect">
            <a:avLst/>
          </a:prstGeom>
          <a:noFill/>
        </p:spPr>
        <p:txBody>
          <a:bodyPr wrap="square" rtlCol="0">
            <a:spAutoFit/>
          </a:bodyPr>
          <a:lstStyle/>
          <a:p>
            <a:r>
              <a:rPr lang="en-US" dirty="0" smtClean="0">
                <a:hlinkClick r:id="rId5"/>
              </a:rPr>
              <a:t>Video</a:t>
            </a:r>
            <a:endParaRPr lang="en-US" dirty="0"/>
          </a:p>
        </p:txBody>
      </p:sp>
      <p:sp>
        <p:nvSpPr>
          <p:cNvPr id="7" name="TextBox 6"/>
          <p:cNvSpPr txBox="1"/>
          <p:nvPr/>
        </p:nvSpPr>
        <p:spPr>
          <a:xfrm>
            <a:off x="4219542" y="-32652"/>
            <a:ext cx="1526227" cy="369332"/>
          </a:xfrm>
          <a:prstGeom prst="rect">
            <a:avLst/>
          </a:prstGeom>
          <a:noFill/>
        </p:spPr>
        <p:txBody>
          <a:bodyPr wrap="square" rtlCol="0">
            <a:spAutoFit/>
          </a:bodyPr>
          <a:lstStyle/>
          <a:p>
            <a:r>
              <a:rPr lang="en-US" dirty="0" smtClean="0">
                <a:hlinkClick r:id="rId6"/>
              </a:rPr>
              <a:t>Virtual Lab 1</a:t>
            </a:r>
            <a:endParaRPr lang="en-US" dirty="0"/>
          </a:p>
        </p:txBody>
      </p:sp>
      <p:grpSp>
        <p:nvGrpSpPr>
          <p:cNvPr id="17" name="Group 16"/>
          <p:cNvGrpSpPr/>
          <p:nvPr/>
        </p:nvGrpSpPr>
        <p:grpSpPr>
          <a:xfrm>
            <a:off x="-1" y="5807100"/>
            <a:ext cx="9147304" cy="1061830"/>
            <a:chOff x="-1" y="5663879"/>
            <a:chExt cx="9147304" cy="1061830"/>
          </a:xfrm>
        </p:grpSpPr>
        <p:sp>
          <p:nvSpPr>
            <p:cNvPr id="9" name="TextBox 8"/>
            <p:cNvSpPr txBox="1"/>
            <p:nvPr/>
          </p:nvSpPr>
          <p:spPr>
            <a:xfrm>
              <a:off x="4759286" y="5663879"/>
              <a:ext cx="4388017" cy="1061829"/>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r>
                <a:rPr lang="en-US" sz="900" dirty="0" smtClean="0"/>
                <a:t> </a:t>
              </a:r>
            </a:p>
            <a:p>
              <a:r>
                <a:rPr lang="en-US" sz="900" dirty="0" smtClean="0"/>
                <a:t>LO 6.21: The student can predict the solubility of a salt, or rank the solubility of salts, given the relevant </a:t>
              </a:r>
              <a:r>
                <a:rPr lang="en-US" sz="900" dirty="0" err="1" smtClean="0"/>
                <a:t>Ksp</a:t>
              </a:r>
              <a:r>
                <a:rPr lang="en-US" sz="900" dirty="0" smtClean="0"/>
                <a:t> values. </a:t>
              </a:r>
            </a:p>
            <a:p>
              <a:r>
                <a:rPr lang="en-US" sz="900" dirty="0" smtClean="0"/>
                <a:t>LO 6.22: The student can interpret data regarding solubility of salts to determine, or rank, the relevant </a:t>
              </a:r>
              <a:r>
                <a:rPr lang="en-US" sz="900" dirty="0" err="1" smtClean="0"/>
                <a:t>Ksp</a:t>
              </a:r>
              <a:r>
                <a:rPr lang="en-US" sz="900" dirty="0" smtClean="0"/>
                <a:t> values. </a:t>
              </a:r>
            </a:p>
            <a:p>
              <a:r>
                <a:rPr lang="en-US" sz="900" dirty="0" smtClean="0"/>
                <a:t>LO 6.23: The student can interpret data regarding the relative solubility of salts in terms of factors (common ions, pH) that influence the solubility. </a:t>
              </a:r>
              <a:endParaRPr lang="en-US" sz="900" u="sng" dirty="0" smtClean="0"/>
            </a:p>
          </p:txBody>
        </p:sp>
        <p:sp>
          <p:nvSpPr>
            <p:cNvPr id="10" name="TextBox 9"/>
            <p:cNvSpPr txBox="1"/>
            <p:nvPr/>
          </p:nvSpPr>
          <p:spPr>
            <a:xfrm>
              <a:off x="-1" y="5663880"/>
              <a:ext cx="4759287" cy="1061829"/>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2.3 The student can </a:t>
              </a:r>
              <a:r>
                <a:rPr lang="en-US" sz="900" i="1" dirty="0" smtClean="0"/>
                <a:t>estimate numerically </a:t>
              </a:r>
              <a:r>
                <a:rPr lang="en-US" sz="900" dirty="0" smtClean="0"/>
                <a:t>quantities that describe natural phenomena.</a:t>
              </a:r>
            </a:p>
            <a:p>
              <a:pPr marL="0" lvl="1"/>
              <a:r>
                <a:rPr lang="en-US" sz="900" dirty="0" smtClean="0"/>
                <a:t>5.1 The student can </a:t>
              </a:r>
              <a:r>
                <a:rPr lang="en-US" sz="900" i="1" dirty="0" smtClean="0"/>
                <a:t>analyze data </a:t>
              </a:r>
              <a:r>
                <a:rPr lang="en-US" sz="900" dirty="0" smtClean="0"/>
                <a:t>to identify patterns or relationships.</a:t>
              </a:r>
            </a:p>
            <a:p>
              <a:pPr marL="0" lvl="1"/>
              <a:r>
                <a:rPr lang="en-US" sz="900" dirty="0" smtClean="0"/>
                <a:t>6.4 The student can </a:t>
              </a:r>
              <a:r>
                <a:rPr lang="en-US" sz="900" i="1" dirty="0" smtClean="0"/>
                <a:t>make claims and predictions about natural phenomena </a:t>
              </a:r>
              <a:r>
                <a:rPr lang="en-US" sz="900" dirty="0" smtClean="0"/>
                <a:t>based on scientific theories and models.</a:t>
              </a:r>
              <a:endParaRPr lang="en-US" sz="900" u="sng" dirty="0" smtClean="0"/>
            </a:p>
          </p:txBody>
        </p:sp>
      </p:grpSp>
      <p:pic>
        <p:nvPicPr>
          <p:cNvPr id="1026" name="Picture 2" descr="http://www.compoundchem.com/wp-content/uploads/2014/02/Metal-Ion-Flame-Tests.png"/>
          <p:cNvPicPr>
            <a:picLocks noChangeAspect="1" noChangeArrowheads="1"/>
          </p:cNvPicPr>
          <p:nvPr/>
        </p:nvPicPr>
        <p:blipFill>
          <a:blip r:embed="rId7"/>
          <a:srcRect l="33224"/>
          <a:stretch>
            <a:fillRect/>
          </a:stretch>
        </p:blipFill>
        <p:spPr bwMode="auto">
          <a:xfrm>
            <a:off x="1344541" y="1081151"/>
            <a:ext cx="2979969" cy="3130209"/>
          </a:xfrm>
          <a:prstGeom prst="rect">
            <a:avLst/>
          </a:prstGeom>
          <a:noFill/>
        </p:spPr>
      </p:pic>
      <p:sp>
        <p:nvSpPr>
          <p:cNvPr id="14" name="TextBox 13"/>
          <p:cNvSpPr txBox="1"/>
          <p:nvPr/>
        </p:nvSpPr>
        <p:spPr>
          <a:xfrm>
            <a:off x="5668650" y="-33051"/>
            <a:ext cx="1526227" cy="369332"/>
          </a:xfrm>
          <a:prstGeom prst="rect">
            <a:avLst/>
          </a:prstGeom>
          <a:noFill/>
        </p:spPr>
        <p:txBody>
          <a:bodyPr wrap="square" rtlCol="0">
            <a:spAutoFit/>
          </a:bodyPr>
          <a:lstStyle/>
          <a:p>
            <a:r>
              <a:rPr lang="en-US" dirty="0" smtClean="0">
                <a:hlinkClick r:id="rId8"/>
              </a:rPr>
              <a:t>Virtual Lab 2</a:t>
            </a:r>
            <a:endParaRPr lang="en-US" dirty="0"/>
          </a:p>
        </p:txBody>
      </p:sp>
      <p:pic>
        <p:nvPicPr>
          <p:cNvPr id="1028" name="Picture 4" descr="cation analysis summary"/>
          <p:cNvPicPr>
            <a:picLocks noChangeAspect="1" noChangeArrowheads="1"/>
          </p:cNvPicPr>
          <p:nvPr/>
        </p:nvPicPr>
        <p:blipFill>
          <a:blip r:embed="rId9"/>
          <a:srcRect/>
          <a:stretch>
            <a:fillRect/>
          </a:stretch>
        </p:blipFill>
        <p:spPr bwMode="auto">
          <a:xfrm>
            <a:off x="4335528" y="2358616"/>
            <a:ext cx="4633952" cy="3331991"/>
          </a:xfrm>
          <a:prstGeom prst="rect">
            <a:avLst/>
          </a:prstGeom>
          <a:noFill/>
        </p:spPr>
      </p:pic>
      <p:sp>
        <p:nvSpPr>
          <p:cNvPr id="18" name="TextBox 17"/>
          <p:cNvSpPr txBox="1"/>
          <p:nvPr/>
        </p:nvSpPr>
        <p:spPr>
          <a:xfrm>
            <a:off x="1" y="4156275"/>
            <a:ext cx="4324510" cy="1477328"/>
          </a:xfrm>
          <a:prstGeom prst="rect">
            <a:avLst/>
          </a:prstGeom>
          <a:solidFill>
            <a:schemeClr val="accent6">
              <a:lumMod val="60000"/>
              <a:lumOff val="40000"/>
            </a:schemeClr>
          </a:solidFill>
        </p:spPr>
        <p:txBody>
          <a:bodyPr wrap="square" rtlCol="0">
            <a:spAutoFit/>
          </a:bodyPr>
          <a:lstStyle/>
          <a:p>
            <a:r>
              <a:rPr lang="en-US" dirty="0" smtClean="0"/>
              <a:t>Remember that the lower the </a:t>
            </a:r>
            <a:r>
              <a:rPr lang="en-US" dirty="0" err="1" smtClean="0"/>
              <a:t>K</a:t>
            </a:r>
            <a:r>
              <a:rPr lang="en-US" baseline="-25000" dirty="0" err="1" smtClean="0"/>
              <a:t>sp</a:t>
            </a:r>
            <a:r>
              <a:rPr lang="en-US" dirty="0" smtClean="0"/>
              <a:t>, the less soluble the substance.  Qualitative analysis then also allows a ranking of salts by </a:t>
            </a:r>
            <a:r>
              <a:rPr lang="en-US" dirty="0" err="1" smtClean="0"/>
              <a:t>K</a:t>
            </a:r>
            <a:r>
              <a:rPr lang="en-US" baseline="-25000" dirty="0" err="1" smtClean="0"/>
              <a:t>sp</a:t>
            </a:r>
            <a:r>
              <a:rPr lang="en-US" dirty="0" smtClean="0"/>
              <a:t>, and demonstrates the effect of pH on solubility.</a:t>
            </a:r>
            <a:endParaRPr lang="en-US" dirty="0"/>
          </a:p>
        </p:txBody>
      </p:sp>
      <p:pic>
        <p:nvPicPr>
          <p:cNvPr id="1034" name="Picture 10" descr="Metal Ion Flame Tests"/>
          <p:cNvPicPr>
            <a:picLocks noChangeAspect="1" noChangeArrowheads="1"/>
          </p:cNvPicPr>
          <p:nvPr/>
        </p:nvPicPr>
        <p:blipFill>
          <a:blip r:embed="rId7"/>
          <a:srcRect r="68295"/>
          <a:stretch>
            <a:fillRect/>
          </a:stretch>
        </p:blipFill>
        <p:spPr bwMode="auto">
          <a:xfrm>
            <a:off x="0" y="1130325"/>
            <a:ext cx="1344542" cy="2974656"/>
          </a:xfrm>
          <a:prstGeom prst="rect">
            <a:avLst/>
          </a:prstGeom>
          <a:noFill/>
        </p:spPr>
      </p:pic>
    </p:spTree>
    <p:extLst>
      <p:ext uri="{BB962C8B-B14F-4D97-AF65-F5344CB8AC3E}">
        <p14:creationId xmlns:p14="http://schemas.microsoft.com/office/powerpoint/2010/main" val="3136287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5728" y="3431664"/>
            <a:ext cx="5638800" cy="1362075"/>
          </a:xfrm>
        </p:spPr>
        <p:txBody>
          <a:bodyPr>
            <a:normAutofit/>
          </a:bodyPr>
          <a:lstStyle/>
          <a:p>
            <a:r>
              <a:rPr lang="en-US" sz="4000" dirty="0" smtClean="0"/>
              <a:t>Now…</a:t>
            </a:r>
            <a:endParaRPr lang="en-US" sz="4000" dirty="0"/>
          </a:p>
        </p:txBody>
      </p:sp>
      <p:sp>
        <p:nvSpPr>
          <p:cNvPr id="6" name="Text Placeholder 5"/>
          <p:cNvSpPr>
            <a:spLocks noGrp="1"/>
          </p:cNvSpPr>
          <p:nvPr>
            <p:ph type="body" idx="1"/>
          </p:nvPr>
        </p:nvSpPr>
        <p:spPr>
          <a:xfrm>
            <a:off x="1358686" y="4767003"/>
            <a:ext cx="6628032" cy="1500187"/>
          </a:xfrm>
        </p:spPr>
        <p:txBody>
          <a:bodyPr>
            <a:normAutofit fontScale="92500" lnSpcReduction="10000"/>
          </a:bodyPr>
          <a:lstStyle/>
          <a:p>
            <a:r>
              <a:rPr lang="en-US" sz="5000" dirty="0" smtClean="0"/>
              <a:t>Just </a:t>
            </a:r>
            <a:r>
              <a:rPr lang="en-US" sz="5000" smtClean="0"/>
              <a:t>for Fun:</a:t>
            </a:r>
            <a:endParaRPr lang="en-US" sz="5000" dirty="0" smtClean="0"/>
          </a:p>
          <a:p>
            <a:r>
              <a:rPr lang="en-US" sz="5000" dirty="0" smtClean="0"/>
              <a:t>Some “Harry” Problems</a:t>
            </a:r>
            <a:endParaRPr lang="en-US" sz="5000" dirty="0"/>
          </a:p>
        </p:txBody>
      </p:sp>
      <p:pic>
        <p:nvPicPr>
          <p:cNvPr id="2" name="Picture 1" descr="Screen Shot 2016-04-10 at 7.51.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85820">
            <a:off x="4970696" y="885110"/>
            <a:ext cx="3179481" cy="3040161"/>
          </a:xfrm>
          <a:prstGeom prst="rect">
            <a:avLst/>
          </a:prstGeom>
          <a:ln w="76200" cmpd="sng">
            <a:solidFill>
              <a:schemeClr val="accent4">
                <a:lumMod val="75000"/>
              </a:schemeClr>
            </a:solidFill>
          </a:ln>
        </p:spPr>
      </p:pic>
    </p:spTree>
    <p:extLst>
      <p:ext uri="{BB962C8B-B14F-4D97-AF65-F5344CB8AC3E}">
        <p14:creationId xmlns:p14="http://schemas.microsoft.com/office/powerpoint/2010/main" val="1914268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795306"/>
          </a:xfrm>
        </p:spPr>
        <p:txBody>
          <a:bodyPr/>
          <a:lstStyle/>
          <a:p>
            <a:endParaRPr lang="en-US" sz="3200" dirty="0"/>
          </a:p>
        </p:txBody>
      </p:sp>
      <p:sp>
        <p:nvSpPr>
          <p:cNvPr id="3" name="Content Placeholder 2"/>
          <p:cNvSpPr>
            <a:spLocks noGrp="1"/>
          </p:cNvSpPr>
          <p:nvPr>
            <p:ph sz="half" idx="17"/>
          </p:nvPr>
        </p:nvSpPr>
        <p:spPr>
          <a:xfrm>
            <a:off x="0" y="0"/>
            <a:ext cx="9144000" cy="697826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buNone/>
            </a:pPr>
            <a:r>
              <a:rPr lang="fr-FR" dirty="0" smtClean="0"/>
              <a:t>		2Fe</a:t>
            </a:r>
            <a:r>
              <a:rPr lang="fr-FR" dirty="0"/>
              <a:t>(OH)</a:t>
            </a:r>
            <a:r>
              <a:rPr lang="fr-FR" baseline="-25000" dirty="0"/>
              <a:t>3 </a:t>
            </a:r>
            <a:r>
              <a:rPr lang="fr-FR" dirty="0"/>
              <a:t>(s) + 3H</a:t>
            </a:r>
            <a:r>
              <a:rPr lang="fr-FR" baseline="-25000" dirty="0"/>
              <a:t>2</a:t>
            </a:r>
            <a:r>
              <a:rPr lang="fr-FR" dirty="0"/>
              <a:t>SO</a:t>
            </a:r>
            <a:r>
              <a:rPr lang="fr-FR" baseline="-25000" dirty="0"/>
              <a:t>4</a:t>
            </a:r>
            <a:r>
              <a:rPr lang="fr-FR" dirty="0"/>
              <a:t> (</a:t>
            </a:r>
            <a:r>
              <a:rPr lang="fr-FR" dirty="0" err="1"/>
              <a:t>aq</a:t>
            </a:r>
            <a:r>
              <a:rPr lang="fr-FR" dirty="0"/>
              <a:t>) à Fe</a:t>
            </a:r>
            <a:r>
              <a:rPr lang="fr-FR" baseline="-25000" dirty="0"/>
              <a:t>2</a:t>
            </a:r>
            <a:r>
              <a:rPr lang="fr-FR" dirty="0"/>
              <a:t>(SO</a:t>
            </a:r>
            <a:r>
              <a:rPr lang="fr-FR" baseline="-25000" dirty="0"/>
              <a:t>4</a:t>
            </a:r>
            <a:r>
              <a:rPr lang="fr-FR" dirty="0"/>
              <a:t>)</a:t>
            </a:r>
            <a:r>
              <a:rPr lang="fr-FR" baseline="-25000" dirty="0"/>
              <a:t>3</a:t>
            </a:r>
            <a:r>
              <a:rPr lang="fr-FR" dirty="0"/>
              <a:t> (</a:t>
            </a:r>
            <a:r>
              <a:rPr lang="fr-FR" dirty="0" err="1"/>
              <a:t>aq</a:t>
            </a:r>
            <a:r>
              <a:rPr lang="fr-FR" dirty="0"/>
              <a:t>) + 6H</a:t>
            </a:r>
            <a:r>
              <a:rPr lang="fr-FR" baseline="-25000" dirty="0"/>
              <a:t>2</a:t>
            </a:r>
            <a:r>
              <a:rPr lang="fr-FR" dirty="0"/>
              <a:t>O (l</a:t>
            </a:r>
            <a:r>
              <a:rPr lang="fr-FR" dirty="0" smtClean="0"/>
              <a:t>)</a:t>
            </a:r>
            <a:endParaRPr lang="fr-FR" dirty="0"/>
          </a:p>
          <a:p>
            <a:r>
              <a:rPr lang="fr-FR" dirty="0"/>
              <a:t>a.  Ron </a:t>
            </a:r>
            <a:r>
              <a:rPr lang="fr-FR" dirty="0" err="1"/>
              <a:t>Weasley</a:t>
            </a:r>
            <a:r>
              <a:rPr lang="fr-FR" dirty="0"/>
              <a:t> </a:t>
            </a:r>
            <a:r>
              <a:rPr lang="fr-FR" dirty="0" err="1"/>
              <a:t>had</a:t>
            </a:r>
            <a:r>
              <a:rPr lang="fr-FR" dirty="0"/>
              <a:t> to </a:t>
            </a:r>
            <a:r>
              <a:rPr lang="fr-FR" dirty="0" err="1"/>
              <a:t>perform</a:t>
            </a:r>
            <a:r>
              <a:rPr lang="fr-FR" dirty="0"/>
              <a:t> </a:t>
            </a:r>
            <a:r>
              <a:rPr lang="fr-FR" dirty="0" smtClean="0"/>
              <a:t>the </a:t>
            </a:r>
            <a:r>
              <a:rPr lang="fr-FR" dirty="0" err="1" smtClean="0"/>
              <a:t>above</a:t>
            </a:r>
            <a:r>
              <a:rPr lang="fr-FR" dirty="0" smtClean="0"/>
              <a:t> </a:t>
            </a:r>
            <a:r>
              <a:rPr lang="fr-FR" dirty="0" err="1"/>
              <a:t>reaction</a:t>
            </a:r>
            <a:r>
              <a:rPr lang="fr-FR" dirty="0"/>
              <a:t> in </a:t>
            </a:r>
            <a:r>
              <a:rPr lang="fr-FR" dirty="0" err="1"/>
              <a:t>Professor</a:t>
            </a:r>
            <a:r>
              <a:rPr lang="fr-FR" dirty="0"/>
              <a:t> </a:t>
            </a:r>
            <a:r>
              <a:rPr lang="fr-FR" dirty="0" err="1"/>
              <a:t>Snape’s</a:t>
            </a:r>
            <a:r>
              <a:rPr lang="fr-FR" dirty="0"/>
              <a:t> potions class.  Ron mixed 45.0 g </a:t>
            </a:r>
            <a:r>
              <a:rPr lang="fr-FR" dirty="0" err="1"/>
              <a:t>iron</a:t>
            </a:r>
            <a:r>
              <a:rPr lang="fr-FR" dirty="0"/>
              <a:t> III </a:t>
            </a:r>
            <a:r>
              <a:rPr lang="fr-FR" dirty="0" err="1"/>
              <a:t>hydroxide</a:t>
            </a:r>
            <a:r>
              <a:rPr lang="fr-FR" dirty="0"/>
              <a:t> </a:t>
            </a:r>
            <a:r>
              <a:rPr lang="fr-FR" dirty="0" err="1"/>
              <a:t>with</a:t>
            </a:r>
            <a:r>
              <a:rPr lang="fr-FR" dirty="0"/>
              <a:t> 45.0 ml 2.00 M </a:t>
            </a:r>
            <a:r>
              <a:rPr lang="fr-FR" dirty="0" err="1"/>
              <a:t>sulfuric</a:t>
            </a:r>
            <a:r>
              <a:rPr lang="fr-FR" dirty="0"/>
              <a:t> </a:t>
            </a:r>
            <a:r>
              <a:rPr lang="fr-FR" dirty="0" err="1"/>
              <a:t>acid</a:t>
            </a:r>
            <a:r>
              <a:rPr lang="fr-FR" dirty="0"/>
              <a:t> in a </a:t>
            </a:r>
            <a:r>
              <a:rPr lang="fr-FR" dirty="0" err="1"/>
              <a:t>cauldron</a:t>
            </a:r>
            <a:r>
              <a:rPr lang="fr-FR" dirty="0"/>
              <a:t>, </a:t>
            </a:r>
            <a:r>
              <a:rPr lang="fr-FR" dirty="0" err="1"/>
              <a:t>leaving</a:t>
            </a:r>
            <a:r>
              <a:rPr lang="fr-FR" dirty="0"/>
              <a:t> the </a:t>
            </a:r>
            <a:r>
              <a:rPr lang="fr-FR" dirty="0" err="1"/>
              <a:t>lid</a:t>
            </a:r>
            <a:r>
              <a:rPr lang="fr-FR" dirty="0"/>
              <a:t> off.  The </a:t>
            </a:r>
            <a:r>
              <a:rPr lang="fr-FR" dirty="0" err="1"/>
              <a:t>heat</a:t>
            </a:r>
            <a:r>
              <a:rPr lang="fr-FR" dirty="0"/>
              <a:t> </a:t>
            </a:r>
            <a:r>
              <a:rPr lang="fr-FR" dirty="0" err="1"/>
              <a:t>capacity</a:t>
            </a:r>
            <a:r>
              <a:rPr lang="fr-FR" dirty="0"/>
              <a:t> of </a:t>
            </a:r>
            <a:r>
              <a:rPr lang="fr-FR" dirty="0" err="1"/>
              <a:t>his</a:t>
            </a:r>
            <a:r>
              <a:rPr lang="fr-FR" dirty="0"/>
              <a:t> </a:t>
            </a:r>
            <a:r>
              <a:rPr lang="fr-FR" dirty="0" err="1"/>
              <a:t>cauldron</a:t>
            </a:r>
            <a:r>
              <a:rPr lang="fr-FR" dirty="0"/>
              <a:t> </a:t>
            </a:r>
            <a:r>
              <a:rPr lang="fr-FR" dirty="0" err="1"/>
              <a:t>was</a:t>
            </a:r>
            <a:r>
              <a:rPr lang="fr-FR" dirty="0"/>
              <a:t> 645 J/K.</a:t>
            </a:r>
          </a:p>
          <a:p>
            <a:r>
              <a:rPr lang="fr-FR" dirty="0"/>
              <a:t>            i.  </a:t>
            </a:r>
            <a:r>
              <a:rPr lang="fr-FR" dirty="0" err="1"/>
              <a:t>What</a:t>
            </a:r>
            <a:r>
              <a:rPr lang="fr-FR" dirty="0"/>
              <a:t> </a:t>
            </a:r>
            <a:r>
              <a:rPr lang="fr-FR" dirty="0" err="1"/>
              <a:t>other</a:t>
            </a:r>
            <a:r>
              <a:rPr lang="fr-FR" dirty="0"/>
              <a:t> information </a:t>
            </a:r>
            <a:r>
              <a:rPr lang="fr-FR" dirty="0" err="1"/>
              <a:t>would</a:t>
            </a:r>
            <a:r>
              <a:rPr lang="fr-FR" dirty="0"/>
              <a:t> Ron </a:t>
            </a:r>
            <a:r>
              <a:rPr lang="fr-FR" dirty="0" err="1"/>
              <a:t>need</a:t>
            </a:r>
            <a:r>
              <a:rPr lang="fr-FR" dirty="0"/>
              <a:t> to know or </a:t>
            </a:r>
            <a:r>
              <a:rPr lang="fr-FR" dirty="0" err="1"/>
              <a:t>measure</a:t>
            </a:r>
            <a:r>
              <a:rPr lang="fr-FR" dirty="0"/>
              <a:t> </a:t>
            </a:r>
            <a:r>
              <a:rPr lang="fr-FR" dirty="0" err="1"/>
              <a:t>experimentally</a:t>
            </a:r>
            <a:r>
              <a:rPr lang="fr-FR" dirty="0"/>
              <a:t> to </a:t>
            </a:r>
            <a:r>
              <a:rPr lang="fr-FR" dirty="0" err="1"/>
              <a:t>determine</a:t>
            </a:r>
            <a:r>
              <a:rPr lang="fr-FR" dirty="0"/>
              <a:t> the </a:t>
            </a:r>
            <a:r>
              <a:rPr lang="fr-FR" dirty="0" err="1"/>
              <a:t>molar</a:t>
            </a:r>
            <a:r>
              <a:rPr lang="fr-FR" dirty="0"/>
              <a:t> change in </a:t>
            </a:r>
            <a:r>
              <a:rPr lang="fr-FR" dirty="0" err="1"/>
              <a:t>enthalpy</a:t>
            </a:r>
            <a:r>
              <a:rPr lang="fr-FR" dirty="0"/>
              <a:t> of the </a:t>
            </a:r>
            <a:r>
              <a:rPr lang="fr-FR" dirty="0" err="1"/>
              <a:t>reaction</a:t>
            </a:r>
            <a:r>
              <a:rPr lang="fr-FR" dirty="0"/>
              <a:t>, ∆</a:t>
            </a:r>
            <a:r>
              <a:rPr lang="fr-FR" dirty="0" err="1"/>
              <a:t>H°rxn</a:t>
            </a:r>
            <a:r>
              <a:rPr lang="fr-FR" dirty="0"/>
              <a:t>?</a:t>
            </a:r>
          </a:p>
          <a:p>
            <a:r>
              <a:rPr lang="fr-FR" dirty="0"/>
              <a:t>            ii.  </a:t>
            </a:r>
            <a:r>
              <a:rPr lang="fr-FR" dirty="0" err="1"/>
              <a:t>Unbeknownst</a:t>
            </a:r>
            <a:r>
              <a:rPr lang="fr-FR" dirty="0"/>
              <a:t> to Ron, </a:t>
            </a:r>
            <a:r>
              <a:rPr lang="fr-FR" dirty="0" err="1"/>
              <a:t>Draco</a:t>
            </a:r>
            <a:r>
              <a:rPr lang="fr-FR" dirty="0"/>
              <a:t> </a:t>
            </a:r>
            <a:r>
              <a:rPr lang="fr-FR" dirty="0" err="1"/>
              <a:t>Malfoy</a:t>
            </a:r>
            <a:r>
              <a:rPr lang="fr-FR" dirty="0"/>
              <a:t> </a:t>
            </a:r>
            <a:r>
              <a:rPr lang="fr-FR" dirty="0" err="1"/>
              <a:t>dropped</a:t>
            </a:r>
            <a:r>
              <a:rPr lang="fr-FR" dirty="0"/>
              <a:t> a 100 g </a:t>
            </a:r>
            <a:r>
              <a:rPr lang="fr-FR" dirty="0" err="1"/>
              <a:t>sneakoscope</a:t>
            </a:r>
            <a:r>
              <a:rPr lang="fr-FR" dirty="0"/>
              <a:t> (assume </a:t>
            </a:r>
            <a:r>
              <a:rPr lang="fr-FR" dirty="0" err="1"/>
              <a:t>this</a:t>
            </a:r>
            <a:r>
              <a:rPr lang="fr-FR" dirty="0"/>
              <a:t> </a:t>
            </a:r>
            <a:r>
              <a:rPr lang="fr-FR" dirty="0" err="1"/>
              <a:t>is</a:t>
            </a:r>
            <a:r>
              <a:rPr lang="fr-FR" dirty="0"/>
              <a:t> </a:t>
            </a:r>
            <a:r>
              <a:rPr lang="fr-FR" dirty="0" err="1"/>
              <a:t>unreactive</a:t>
            </a:r>
            <a:r>
              <a:rPr lang="fr-FR" dirty="0"/>
              <a:t> and </a:t>
            </a:r>
            <a:r>
              <a:rPr lang="fr-FR" dirty="0" err="1"/>
              <a:t>at</a:t>
            </a:r>
            <a:r>
              <a:rPr lang="fr-FR" dirty="0"/>
              <a:t> room </a:t>
            </a:r>
            <a:r>
              <a:rPr lang="fr-FR" dirty="0" err="1"/>
              <a:t>temperature</a:t>
            </a:r>
            <a:r>
              <a:rPr lang="fr-FR" dirty="0"/>
              <a:t>) </a:t>
            </a:r>
            <a:r>
              <a:rPr lang="fr-FR" dirty="0" err="1"/>
              <a:t>into</a:t>
            </a:r>
            <a:r>
              <a:rPr lang="fr-FR" dirty="0"/>
              <a:t> </a:t>
            </a:r>
            <a:r>
              <a:rPr lang="fr-FR" dirty="0" err="1"/>
              <a:t>Ron’s</a:t>
            </a:r>
            <a:r>
              <a:rPr lang="fr-FR" dirty="0"/>
              <a:t> </a:t>
            </a:r>
            <a:r>
              <a:rPr lang="fr-FR" dirty="0" err="1"/>
              <a:t>cauldron</a:t>
            </a:r>
            <a:r>
              <a:rPr lang="fr-FR" dirty="0"/>
              <a:t> </a:t>
            </a:r>
            <a:r>
              <a:rPr lang="fr-FR" dirty="0" err="1"/>
              <a:t>before</a:t>
            </a:r>
            <a:r>
              <a:rPr lang="fr-FR" dirty="0"/>
              <a:t> Ron </a:t>
            </a:r>
            <a:r>
              <a:rPr lang="fr-FR" dirty="0" err="1"/>
              <a:t>measured</a:t>
            </a:r>
            <a:r>
              <a:rPr lang="fr-FR" dirty="0"/>
              <a:t> </a:t>
            </a:r>
            <a:r>
              <a:rPr lang="fr-FR" dirty="0" err="1"/>
              <a:t>his</a:t>
            </a:r>
            <a:r>
              <a:rPr lang="fr-FR" dirty="0"/>
              <a:t> </a:t>
            </a:r>
            <a:r>
              <a:rPr lang="fr-FR" dirty="0" err="1"/>
              <a:t>temperature</a:t>
            </a:r>
            <a:r>
              <a:rPr lang="fr-FR" dirty="0"/>
              <a:t> but </a:t>
            </a:r>
            <a:r>
              <a:rPr lang="fr-FR" dirty="0" err="1"/>
              <a:t>after</a:t>
            </a:r>
            <a:r>
              <a:rPr lang="fr-FR" dirty="0"/>
              <a:t> the </a:t>
            </a:r>
            <a:r>
              <a:rPr lang="fr-FR" dirty="0" err="1"/>
              <a:t>reaction</a:t>
            </a:r>
            <a:r>
              <a:rPr lang="fr-FR" dirty="0"/>
              <a:t> </a:t>
            </a:r>
            <a:r>
              <a:rPr lang="fr-FR" dirty="0" err="1"/>
              <a:t>was</a:t>
            </a:r>
            <a:r>
              <a:rPr lang="fr-FR" dirty="0"/>
              <a:t> </a:t>
            </a:r>
            <a:r>
              <a:rPr lang="fr-FR" dirty="0" err="1"/>
              <a:t>initiated</a:t>
            </a:r>
            <a:r>
              <a:rPr lang="fr-FR" dirty="0"/>
              <a:t>.  </a:t>
            </a:r>
            <a:r>
              <a:rPr lang="fr-FR" dirty="0" err="1"/>
              <a:t>Explain</a:t>
            </a:r>
            <a:r>
              <a:rPr lang="fr-FR" dirty="0"/>
              <a:t> in </a:t>
            </a:r>
            <a:r>
              <a:rPr lang="fr-FR" dirty="0" err="1"/>
              <a:t>which</a:t>
            </a:r>
            <a:r>
              <a:rPr lang="fr-FR" dirty="0"/>
              <a:t> direction </a:t>
            </a:r>
            <a:r>
              <a:rPr lang="fr-FR" dirty="0" err="1"/>
              <a:t>this</a:t>
            </a:r>
            <a:r>
              <a:rPr lang="fr-FR" dirty="0"/>
              <a:t> </a:t>
            </a:r>
            <a:r>
              <a:rPr lang="fr-FR" dirty="0" err="1"/>
              <a:t>would</a:t>
            </a:r>
            <a:r>
              <a:rPr lang="fr-FR" dirty="0"/>
              <a:t> alter </a:t>
            </a:r>
            <a:r>
              <a:rPr lang="fr-FR" dirty="0" err="1"/>
              <a:t>Ron’s</a:t>
            </a:r>
            <a:r>
              <a:rPr lang="fr-FR" dirty="0"/>
              <a:t> </a:t>
            </a:r>
            <a:r>
              <a:rPr lang="fr-FR" dirty="0" err="1"/>
              <a:t>experimental</a:t>
            </a:r>
            <a:r>
              <a:rPr lang="fr-FR" dirty="0"/>
              <a:t> value of ∆</a:t>
            </a:r>
            <a:r>
              <a:rPr lang="fr-FR" dirty="0" err="1"/>
              <a:t>H°rxn</a:t>
            </a:r>
            <a:r>
              <a:rPr lang="fr-FR" dirty="0"/>
              <a:t>.</a:t>
            </a:r>
          </a:p>
          <a:p>
            <a:r>
              <a:rPr lang="fr-FR" dirty="0"/>
              <a:t>b.  Hermione Granger </a:t>
            </a:r>
            <a:r>
              <a:rPr lang="fr-FR" dirty="0" err="1"/>
              <a:t>also</a:t>
            </a:r>
            <a:r>
              <a:rPr lang="fr-FR" dirty="0"/>
              <a:t> </a:t>
            </a:r>
            <a:r>
              <a:rPr lang="fr-FR" dirty="0" err="1"/>
              <a:t>performed</a:t>
            </a:r>
            <a:r>
              <a:rPr lang="fr-FR" dirty="0"/>
              <a:t> </a:t>
            </a:r>
            <a:r>
              <a:rPr lang="fr-FR" dirty="0" err="1"/>
              <a:t>this</a:t>
            </a:r>
            <a:r>
              <a:rPr lang="fr-FR" dirty="0"/>
              <a:t> </a:t>
            </a:r>
            <a:r>
              <a:rPr lang="fr-FR" dirty="0" err="1"/>
              <a:t>reaction</a:t>
            </a:r>
            <a:r>
              <a:rPr lang="fr-FR" dirty="0"/>
              <a:t>.  </a:t>
            </a:r>
            <a:r>
              <a:rPr lang="fr-FR" dirty="0" err="1"/>
              <a:t>She</a:t>
            </a:r>
            <a:r>
              <a:rPr lang="fr-FR" dirty="0"/>
              <a:t> mixed 45.0 g </a:t>
            </a:r>
            <a:r>
              <a:rPr lang="fr-FR" dirty="0" err="1"/>
              <a:t>iron</a:t>
            </a:r>
            <a:r>
              <a:rPr lang="fr-FR" dirty="0"/>
              <a:t> III </a:t>
            </a:r>
            <a:r>
              <a:rPr lang="fr-FR" dirty="0" err="1"/>
              <a:t>hydroxide</a:t>
            </a:r>
            <a:r>
              <a:rPr lang="fr-FR" dirty="0"/>
              <a:t> </a:t>
            </a:r>
            <a:r>
              <a:rPr lang="fr-FR" dirty="0" err="1"/>
              <a:t>with</a:t>
            </a:r>
            <a:r>
              <a:rPr lang="fr-FR" dirty="0"/>
              <a:t> 450 ml 2.00 M </a:t>
            </a:r>
            <a:r>
              <a:rPr lang="fr-FR" dirty="0" err="1"/>
              <a:t>sulfuric</a:t>
            </a:r>
            <a:r>
              <a:rPr lang="fr-FR" dirty="0"/>
              <a:t> </a:t>
            </a:r>
            <a:r>
              <a:rPr lang="fr-FR" dirty="0" err="1"/>
              <a:t>acid</a:t>
            </a:r>
            <a:r>
              <a:rPr lang="fr-FR" dirty="0"/>
              <a:t> in </a:t>
            </a:r>
            <a:r>
              <a:rPr lang="fr-FR" dirty="0" err="1"/>
              <a:t>her</a:t>
            </a:r>
            <a:r>
              <a:rPr lang="fr-FR" dirty="0"/>
              <a:t> </a:t>
            </a:r>
            <a:r>
              <a:rPr lang="fr-FR" dirty="0" err="1"/>
              <a:t>cauldron</a:t>
            </a:r>
            <a:r>
              <a:rPr lang="fr-FR" dirty="0"/>
              <a:t>, and </a:t>
            </a:r>
            <a:r>
              <a:rPr lang="fr-FR" dirty="0" err="1"/>
              <a:t>kept</a:t>
            </a:r>
            <a:r>
              <a:rPr lang="fr-FR" dirty="0"/>
              <a:t> the </a:t>
            </a:r>
            <a:r>
              <a:rPr lang="fr-FR" dirty="0" err="1"/>
              <a:t>lid</a:t>
            </a:r>
            <a:r>
              <a:rPr lang="fr-FR" dirty="0"/>
              <a:t> on, </a:t>
            </a:r>
            <a:r>
              <a:rPr lang="fr-FR" dirty="0" err="1"/>
              <a:t>using</a:t>
            </a:r>
            <a:r>
              <a:rPr lang="fr-FR" dirty="0"/>
              <a:t> a </a:t>
            </a:r>
            <a:r>
              <a:rPr lang="fr-FR" dirty="0" err="1"/>
              <a:t>spell</a:t>
            </a:r>
            <a:r>
              <a:rPr lang="fr-FR" dirty="0"/>
              <a:t> to </a:t>
            </a:r>
            <a:r>
              <a:rPr lang="fr-FR" dirty="0" err="1"/>
              <a:t>enable</a:t>
            </a:r>
            <a:r>
              <a:rPr lang="fr-FR" dirty="0"/>
              <a:t> </a:t>
            </a:r>
            <a:r>
              <a:rPr lang="fr-FR" dirty="0" err="1"/>
              <a:t>her</a:t>
            </a:r>
            <a:r>
              <a:rPr lang="fr-FR" dirty="0"/>
              <a:t> to </a:t>
            </a:r>
            <a:r>
              <a:rPr lang="fr-FR" dirty="0" err="1"/>
              <a:t>measure</a:t>
            </a:r>
            <a:r>
              <a:rPr lang="fr-FR" dirty="0"/>
              <a:t> </a:t>
            </a:r>
            <a:r>
              <a:rPr lang="fr-FR" dirty="0" err="1"/>
              <a:t>temperature</a:t>
            </a:r>
            <a:r>
              <a:rPr lang="fr-FR" dirty="0"/>
              <a:t> (</a:t>
            </a:r>
            <a:r>
              <a:rPr lang="fr-FR" dirty="0" err="1"/>
              <a:t>revelio</a:t>
            </a:r>
            <a:r>
              <a:rPr lang="fr-FR" dirty="0"/>
              <a:t> thermo).</a:t>
            </a:r>
          </a:p>
          <a:p>
            <a:r>
              <a:rPr lang="fr-FR" dirty="0"/>
              <a:t>            i.  How </a:t>
            </a:r>
            <a:r>
              <a:rPr lang="fr-FR" dirty="0" err="1"/>
              <a:t>would</a:t>
            </a:r>
            <a:r>
              <a:rPr lang="fr-FR" dirty="0"/>
              <a:t> </a:t>
            </a:r>
            <a:r>
              <a:rPr lang="fr-FR" dirty="0" err="1"/>
              <a:t>you</a:t>
            </a:r>
            <a:r>
              <a:rPr lang="fr-FR" dirty="0"/>
              <a:t> </a:t>
            </a:r>
            <a:r>
              <a:rPr lang="fr-FR" dirty="0" err="1"/>
              <a:t>expect</a:t>
            </a:r>
            <a:r>
              <a:rPr lang="fr-FR" dirty="0"/>
              <a:t> </a:t>
            </a:r>
            <a:r>
              <a:rPr lang="fr-FR" dirty="0" err="1"/>
              <a:t>her</a:t>
            </a:r>
            <a:r>
              <a:rPr lang="fr-FR" dirty="0"/>
              <a:t> </a:t>
            </a:r>
            <a:r>
              <a:rPr lang="fr-FR" dirty="0" err="1"/>
              <a:t>temperature</a:t>
            </a:r>
            <a:r>
              <a:rPr lang="fr-FR" dirty="0"/>
              <a:t> change to </a:t>
            </a:r>
            <a:r>
              <a:rPr lang="fr-FR" dirty="0" err="1"/>
              <a:t>differ</a:t>
            </a:r>
            <a:r>
              <a:rPr lang="fr-FR" dirty="0"/>
              <a:t> </a:t>
            </a:r>
            <a:r>
              <a:rPr lang="fr-FR" dirty="0" err="1"/>
              <a:t>from</a:t>
            </a:r>
            <a:r>
              <a:rPr lang="fr-FR" dirty="0"/>
              <a:t> </a:t>
            </a:r>
            <a:r>
              <a:rPr lang="fr-FR" dirty="0" err="1"/>
              <a:t>Ron’s</a:t>
            </a:r>
            <a:r>
              <a:rPr lang="fr-FR" dirty="0"/>
              <a:t>, if </a:t>
            </a:r>
            <a:r>
              <a:rPr lang="fr-FR" dirty="0" err="1"/>
              <a:t>at</a:t>
            </a:r>
            <a:r>
              <a:rPr lang="fr-FR" dirty="0"/>
              <a:t> all?  For </a:t>
            </a:r>
            <a:r>
              <a:rPr lang="fr-FR" dirty="0" err="1"/>
              <a:t>this</a:t>
            </a:r>
            <a:r>
              <a:rPr lang="fr-FR" dirty="0"/>
              <a:t> </a:t>
            </a:r>
            <a:r>
              <a:rPr lang="fr-FR" dirty="0" err="1"/>
              <a:t>comparison</a:t>
            </a:r>
            <a:r>
              <a:rPr lang="fr-FR" dirty="0"/>
              <a:t>, assume </a:t>
            </a:r>
            <a:r>
              <a:rPr lang="fr-FR" dirty="0" err="1"/>
              <a:t>that</a:t>
            </a:r>
            <a:r>
              <a:rPr lang="fr-FR" dirty="0"/>
              <a:t> </a:t>
            </a:r>
            <a:r>
              <a:rPr lang="fr-FR" dirty="0" err="1"/>
              <a:t>Ron’s</a:t>
            </a:r>
            <a:r>
              <a:rPr lang="fr-FR" dirty="0"/>
              <a:t> </a:t>
            </a:r>
            <a:r>
              <a:rPr lang="fr-FR" dirty="0" err="1"/>
              <a:t>reaction</a:t>
            </a:r>
            <a:r>
              <a:rPr lang="fr-FR" dirty="0"/>
              <a:t> </a:t>
            </a:r>
            <a:r>
              <a:rPr lang="fr-FR" dirty="0" err="1"/>
              <a:t>was</a:t>
            </a:r>
            <a:r>
              <a:rPr lang="fr-FR" dirty="0"/>
              <a:t> </a:t>
            </a:r>
            <a:r>
              <a:rPr lang="fr-FR" dirty="0" err="1"/>
              <a:t>performed</a:t>
            </a:r>
            <a:r>
              <a:rPr lang="fr-FR" dirty="0"/>
              <a:t> </a:t>
            </a:r>
            <a:r>
              <a:rPr lang="fr-FR" dirty="0" err="1"/>
              <a:t>with</a:t>
            </a:r>
            <a:r>
              <a:rPr lang="fr-FR" dirty="0"/>
              <a:t> the </a:t>
            </a:r>
            <a:r>
              <a:rPr lang="fr-FR" dirty="0" err="1"/>
              <a:t>lid</a:t>
            </a:r>
            <a:r>
              <a:rPr lang="fr-FR" dirty="0"/>
              <a:t> on and </a:t>
            </a:r>
            <a:r>
              <a:rPr lang="fr-FR" dirty="0" err="1"/>
              <a:t>with</a:t>
            </a:r>
            <a:r>
              <a:rPr lang="fr-FR" dirty="0"/>
              <a:t> no </a:t>
            </a:r>
            <a:r>
              <a:rPr lang="fr-FR" dirty="0" err="1"/>
              <a:t>sneakoscope</a:t>
            </a:r>
            <a:r>
              <a:rPr lang="fr-FR" dirty="0"/>
              <a:t>.</a:t>
            </a:r>
          </a:p>
          <a:p>
            <a:r>
              <a:rPr lang="fr-FR" dirty="0"/>
              <a:t>            ii.  Hermione </a:t>
            </a:r>
            <a:r>
              <a:rPr lang="fr-FR" dirty="0" err="1"/>
              <a:t>repeated</a:t>
            </a:r>
            <a:r>
              <a:rPr lang="fr-FR" dirty="0"/>
              <a:t> the </a:t>
            </a:r>
            <a:r>
              <a:rPr lang="fr-FR" dirty="0" err="1"/>
              <a:t>experiment</a:t>
            </a:r>
            <a:r>
              <a:rPr lang="fr-FR" dirty="0"/>
              <a:t> </a:t>
            </a:r>
            <a:r>
              <a:rPr lang="fr-FR" dirty="0" err="1"/>
              <a:t>using</a:t>
            </a:r>
            <a:r>
              <a:rPr lang="fr-FR" dirty="0"/>
              <a:t> all the </a:t>
            </a:r>
            <a:r>
              <a:rPr lang="fr-FR" dirty="0" err="1"/>
              <a:t>same</a:t>
            </a:r>
            <a:r>
              <a:rPr lang="fr-FR" dirty="0"/>
              <a:t> </a:t>
            </a:r>
            <a:r>
              <a:rPr lang="fr-FR" dirty="0" err="1"/>
              <a:t>measurements</a:t>
            </a:r>
            <a:r>
              <a:rPr lang="fr-FR" dirty="0"/>
              <a:t>, but </a:t>
            </a:r>
            <a:r>
              <a:rPr lang="fr-FR" dirty="0" err="1"/>
              <a:t>used</a:t>
            </a:r>
            <a:r>
              <a:rPr lang="fr-FR" dirty="0"/>
              <a:t> </a:t>
            </a:r>
            <a:r>
              <a:rPr lang="fr-FR" dirty="0" err="1"/>
              <a:t>aluminum</a:t>
            </a:r>
            <a:r>
              <a:rPr lang="fr-FR" dirty="0"/>
              <a:t> </a:t>
            </a:r>
            <a:r>
              <a:rPr lang="fr-FR" dirty="0" err="1"/>
              <a:t>hydroxide</a:t>
            </a:r>
            <a:r>
              <a:rPr lang="fr-FR" dirty="0"/>
              <a:t> </a:t>
            </a:r>
            <a:r>
              <a:rPr lang="fr-FR" dirty="0" err="1"/>
              <a:t>instead</a:t>
            </a:r>
            <a:r>
              <a:rPr lang="fr-FR" dirty="0"/>
              <a:t> of </a:t>
            </a:r>
            <a:r>
              <a:rPr lang="fr-FR" dirty="0" err="1"/>
              <a:t>iron</a:t>
            </a:r>
            <a:r>
              <a:rPr lang="fr-FR" dirty="0"/>
              <a:t> III </a:t>
            </a:r>
            <a:r>
              <a:rPr lang="fr-FR" dirty="0" err="1"/>
              <a:t>hydroxide</a:t>
            </a:r>
            <a:r>
              <a:rPr lang="fr-FR" dirty="0"/>
              <a:t>.  </a:t>
            </a:r>
            <a:r>
              <a:rPr lang="fr-FR" dirty="0" err="1"/>
              <a:t>Assuming</a:t>
            </a:r>
            <a:r>
              <a:rPr lang="fr-FR" dirty="0"/>
              <a:t> </a:t>
            </a:r>
            <a:r>
              <a:rPr lang="fr-FR" dirty="0" err="1"/>
              <a:t>that</a:t>
            </a:r>
            <a:r>
              <a:rPr lang="fr-FR" dirty="0"/>
              <a:t> </a:t>
            </a:r>
            <a:r>
              <a:rPr lang="fr-FR" dirty="0" err="1"/>
              <a:t>both</a:t>
            </a:r>
            <a:r>
              <a:rPr lang="fr-FR" dirty="0"/>
              <a:t> </a:t>
            </a:r>
            <a:r>
              <a:rPr lang="fr-FR" dirty="0" err="1"/>
              <a:t>reactions</a:t>
            </a:r>
            <a:r>
              <a:rPr lang="fr-FR" dirty="0"/>
              <a:t> have the </a:t>
            </a:r>
            <a:r>
              <a:rPr lang="fr-FR" dirty="0" err="1"/>
              <a:t>same</a:t>
            </a:r>
            <a:r>
              <a:rPr lang="fr-FR" dirty="0"/>
              <a:t> ∆</a:t>
            </a:r>
            <a:r>
              <a:rPr lang="fr-FR" dirty="0" err="1"/>
              <a:t>H°rxn</a:t>
            </a:r>
            <a:r>
              <a:rPr lang="fr-FR" dirty="0"/>
              <a:t>, </a:t>
            </a:r>
            <a:r>
              <a:rPr lang="fr-FR" dirty="0" err="1"/>
              <a:t>would</a:t>
            </a:r>
            <a:r>
              <a:rPr lang="fr-FR" dirty="0"/>
              <a:t> </a:t>
            </a:r>
            <a:r>
              <a:rPr lang="fr-FR" dirty="0" err="1"/>
              <a:t>her</a:t>
            </a:r>
            <a:r>
              <a:rPr lang="fr-FR" dirty="0"/>
              <a:t> </a:t>
            </a:r>
            <a:r>
              <a:rPr lang="fr-FR" dirty="0" err="1"/>
              <a:t>temperature</a:t>
            </a:r>
            <a:r>
              <a:rPr lang="fr-FR" dirty="0"/>
              <a:t> change </a:t>
            </a:r>
            <a:r>
              <a:rPr lang="fr-FR" dirty="0" err="1"/>
              <a:t>be</a:t>
            </a:r>
            <a:r>
              <a:rPr lang="fr-FR" dirty="0"/>
              <a:t> </a:t>
            </a:r>
            <a:r>
              <a:rPr lang="fr-FR" dirty="0" err="1"/>
              <a:t>smaller</a:t>
            </a:r>
            <a:r>
              <a:rPr lang="fr-FR" dirty="0"/>
              <a:t>, the </a:t>
            </a:r>
            <a:r>
              <a:rPr lang="fr-FR" dirty="0" err="1"/>
              <a:t>same</a:t>
            </a:r>
            <a:r>
              <a:rPr lang="fr-FR" dirty="0"/>
              <a:t>, or </a:t>
            </a:r>
            <a:r>
              <a:rPr lang="fr-FR" dirty="0" err="1"/>
              <a:t>greater</a:t>
            </a:r>
            <a:r>
              <a:rPr lang="fr-FR" dirty="0"/>
              <a:t> in </a:t>
            </a:r>
            <a:r>
              <a:rPr lang="fr-FR" dirty="0" err="1"/>
              <a:t>her</a:t>
            </a:r>
            <a:r>
              <a:rPr lang="fr-FR" dirty="0"/>
              <a:t> second </a:t>
            </a:r>
            <a:r>
              <a:rPr lang="fr-FR" dirty="0" err="1"/>
              <a:t>experiment</a:t>
            </a:r>
            <a:r>
              <a:rPr lang="fr-FR" dirty="0"/>
              <a:t>.</a:t>
            </a:r>
          </a:p>
          <a:p>
            <a:r>
              <a:rPr lang="fr-FR" dirty="0"/>
              <a:t>c.  </a:t>
            </a:r>
            <a:r>
              <a:rPr lang="fr-FR" dirty="0" err="1"/>
              <a:t>Given</a:t>
            </a:r>
            <a:r>
              <a:rPr lang="fr-FR" dirty="0"/>
              <a:t> the </a:t>
            </a:r>
            <a:r>
              <a:rPr lang="fr-FR" dirty="0" err="1"/>
              <a:t>following</a:t>
            </a:r>
            <a:r>
              <a:rPr lang="fr-FR" dirty="0"/>
              <a:t> values for </a:t>
            </a:r>
            <a:r>
              <a:rPr lang="fr-FR" dirty="0" err="1"/>
              <a:t>absolute</a:t>
            </a:r>
            <a:r>
              <a:rPr lang="fr-FR" dirty="0"/>
              <a:t> entropies, </a:t>
            </a:r>
            <a:r>
              <a:rPr lang="fr-FR" dirty="0" err="1"/>
              <a:t>what</a:t>
            </a:r>
            <a:r>
              <a:rPr lang="fr-FR" dirty="0"/>
              <a:t> </a:t>
            </a:r>
            <a:r>
              <a:rPr lang="fr-FR" dirty="0" err="1"/>
              <a:t>would</a:t>
            </a:r>
            <a:r>
              <a:rPr lang="fr-FR" dirty="0"/>
              <a:t> ∆</a:t>
            </a:r>
            <a:r>
              <a:rPr lang="fr-FR" dirty="0" err="1"/>
              <a:t>S°rxn</a:t>
            </a:r>
            <a:r>
              <a:rPr lang="fr-FR" dirty="0"/>
              <a:t> </a:t>
            </a:r>
            <a:r>
              <a:rPr lang="fr-FR" dirty="0" err="1"/>
              <a:t>be</a:t>
            </a:r>
            <a:r>
              <a:rPr lang="fr-FR" dirty="0" smtClean="0"/>
              <a:t>?</a:t>
            </a:r>
          </a:p>
          <a:p>
            <a:endParaRPr lang="fr-FR" dirty="0"/>
          </a:p>
          <a:p>
            <a:pPr marL="0" indent="0">
              <a:buNone/>
            </a:pPr>
            <a:r>
              <a:rPr lang="pt-BR" dirty="0"/>
              <a:t>	 </a:t>
            </a:r>
            <a:endParaRPr lang="en-US" dirty="0"/>
          </a:p>
        </p:txBody>
      </p:sp>
      <p:pic>
        <p:nvPicPr>
          <p:cNvPr id="11" name="Picture 10" descr="Screen Shot 2016-04-10 at 8.06.38 PM.png"/>
          <p:cNvPicPr>
            <a:picLocks noChangeAspect="1"/>
          </p:cNvPicPr>
          <p:nvPr/>
        </p:nvPicPr>
        <p:blipFill rotWithShape="1">
          <a:blip r:embed="rId2">
            <a:extLst>
              <a:ext uri="{28A0092B-C50C-407E-A947-70E740481C1C}">
                <a14:useLocalDpi xmlns:a14="http://schemas.microsoft.com/office/drawing/2010/main" val="0"/>
              </a:ext>
            </a:extLst>
          </a:blip>
          <a:srcRect l="1338" t="19196" r="1211" b="15782"/>
          <a:stretch/>
        </p:blipFill>
        <p:spPr>
          <a:xfrm>
            <a:off x="293131" y="6067498"/>
            <a:ext cx="8084325" cy="641380"/>
          </a:xfrm>
          <a:prstGeom prst="rect">
            <a:avLst/>
          </a:prstGeom>
          <a:ln w="38100" cmpd="sng">
            <a:solidFill>
              <a:schemeClr val="accent1"/>
            </a:solidFill>
          </a:ln>
        </p:spPr>
      </p:pic>
    </p:spTree>
    <p:extLst>
      <p:ext uri="{BB962C8B-B14F-4D97-AF65-F5344CB8AC3E}">
        <p14:creationId xmlns:p14="http://schemas.microsoft.com/office/powerpoint/2010/main" val="7800931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795306"/>
          </a:xfrm>
        </p:spPr>
        <p:txBody>
          <a:bodyPr/>
          <a:lstStyle/>
          <a:p>
            <a:r>
              <a:rPr lang="en-US" dirty="0" smtClean="0"/>
              <a:t>Just for Fun… Answers</a:t>
            </a:r>
            <a:endParaRPr lang="en-US" dirty="0"/>
          </a:p>
        </p:txBody>
      </p:sp>
      <p:sp>
        <p:nvSpPr>
          <p:cNvPr id="3" name="Content Placeholder 2"/>
          <p:cNvSpPr>
            <a:spLocks noGrp="1"/>
          </p:cNvSpPr>
          <p:nvPr>
            <p:ph sz="half" idx="17"/>
          </p:nvPr>
        </p:nvSpPr>
        <p:spPr>
          <a:xfrm>
            <a:off x="205268" y="705510"/>
            <a:ext cx="5324110" cy="2642513"/>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10000"/>
          </a:bodyPr>
          <a:lstStyle/>
          <a:p>
            <a:r>
              <a:rPr lang="en-US" dirty="0" err="1"/>
              <a:t>ai</a:t>
            </a:r>
            <a:r>
              <a:rPr lang="en-US" dirty="0"/>
              <a:t>.  </a:t>
            </a:r>
            <a:r>
              <a:rPr lang="en-US" dirty="0" err="1"/>
              <a:t>q</a:t>
            </a:r>
            <a:r>
              <a:rPr lang="en-US" baseline="-25000" dirty="0" err="1"/>
              <a:t>rxn</a:t>
            </a:r>
            <a:r>
              <a:rPr lang="en-US" dirty="0"/>
              <a:t> = -(</a:t>
            </a:r>
            <a:r>
              <a:rPr lang="en-US" dirty="0" err="1"/>
              <a:t>C</a:t>
            </a:r>
            <a:r>
              <a:rPr lang="en-US" baseline="-25000" dirty="0" err="1"/>
              <a:t>cal</a:t>
            </a:r>
            <a:r>
              <a:rPr lang="en-US" dirty="0" err="1"/>
              <a:t>∆T</a:t>
            </a:r>
            <a:r>
              <a:rPr lang="en-US" dirty="0"/>
              <a:t> + c</a:t>
            </a:r>
            <a:r>
              <a:rPr lang="en-US" baseline="-25000" dirty="0"/>
              <a:t>(mixture)</a:t>
            </a:r>
            <a:r>
              <a:rPr lang="en-US" dirty="0"/>
              <a:t>m</a:t>
            </a:r>
            <a:r>
              <a:rPr lang="en-US" baseline="-25000" dirty="0"/>
              <a:t>(mixture)</a:t>
            </a:r>
            <a:r>
              <a:rPr lang="en-US" dirty="0"/>
              <a:t>∆T); ∆</a:t>
            </a:r>
            <a:r>
              <a:rPr lang="en-US" dirty="0" err="1"/>
              <a:t>H°rxn</a:t>
            </a:r>
            <a:r>
              <a:rPr lang="en-US" dirty="0"/>
              <a:t> = </a:t>
            </a:r>
            <a:r>
              <a:rPr lang="en-US" dirty="0" err="1"/>
              <a:t>q</a:t>
            </a:r>
            <a:r>
              <a:rPr lang="en-US" baseline="-25000" dirty="0" err="1"/>
              <a:t>rxn</a:t>
            </a:r>
            <a:r>
              <a:rPr lang="en-US" dirty="0"/>
              <a:t> / moles </a:t>
            </a:r>
            <a:r>
              <a:rPr lang="en-US" dirty="0" err="1"/>
              <a:t>rxn</a:t>
            </a:r>
            <a:endParaRPr lang="en-US" dirty="0"/>
          </a:p>
          <a:p>
            <a:r>
              <a:rPr lang="en-US" dirty="0"/>
              <a:t>Ron would need to measure the starting and final temperatures, know (or measure) the specific heat capacity and mass of the reaction mixture, and the number of moles of reaction.  In this case,</a:t>
            </a:r>
          </a:p>
          <a:p>
            <a:r>
              <a:rPr lang="en-US" dirty="0"/>
              <a:t>45.0 g Fe(OH)</a:t>
            </a:r>
            <a:r>
              <a:rPr lang="en-US" baseline="-25000" dirty="0"/>
              <a:t>3</a:t>
            </a:r>
            <a:r>
              <a:rPr lang="en-US" dirty="0"/>
              <a:t> / 106.8 g/mole = 0.421 moles; 0.045 L x 2 M = 0.09 moles H</a:t>
            </a:r>
            <a:r>
              <a:rPr lang="en-US" baseline="-25000" dirty="0"/>
              <a:t>2</a:t>
            </a:r>
            <a:r>
              <a:rPr lang="en-US" dirty="0"/>
              <a:t>SO</a:t>
            </a:r>
            <a:r>
              <a:rPr lang="en-US" baseline="-25000" dirty="0"/>
              <a:t>4</a:t>
            </a:r>
            <a:r>
              <a:rPr lang="en-US" dirty="0"/>
              <a:t> (limiting), so 0.03 moles reaction (to those who dislike this concept, I apologize).</a:t>
            </a:r>
          </a:p>
        </p:txBody>
      </p:sp>
      <p:sp>
        <p:nvSpPr>
          <p:cNvPr id="4" name="Content Placeholder 3"/>
          <p:cNvSpPr>
            <a:spLocks noGrp="1"/>
          </p:cNvSpPr>
          <p:nvPr>
            <p:ph sz="half" idx="18"/>
          </p:nvPr>
        </p:nvSpPr>
        <p:spPr>
          <a:xfrm>
            <a:off x="209528" y="4424198"/>
            <a:ext cx="5319850" cy="2284679"/>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10000"/>
          </a:bodyPr>
          <a:lstStyle/>
          <a:p>
            <a:r>
              <a:rPr lang="en-US" dirty="0"/>
              <a:t>bi.  For Hermione, the Fe(OH)</a:t>
            </a:r>
            <a:r>
              <a:rPr lang="en-US" baseline="-25000" dirty="0"/>
              <a:t>3</a:t>
            </a:r>
            <a:r>
              <a:rPr lang="en-US" dirty="0"/>
              <a:t> is now limiting, as there are now 0.9 moles H</a:t>
            </a:r>
            <a:r>
              <a:rPr lang="en-US" baseline="-25000" dirty="0"/>
              <a:t>2</a:t>
            </a:r>
            <a:r>
              <a:rPr lang="en-US" dirty="0"/>
              <a:t>SO</a:t>
            </a:r>
            <a:r>
              <a:rPr lang="en-US" baseline="-25000" dirty="0"/>
              <a:t>4</a:t>
            </a:r>
            <a:r>
              <a:rPr lang="en-US" dirty="0"/>
              <a:t>.  So, there are more moles of reaction, about 0.21, a seven-fold increase.  This would increase the temperature change.  However, there is also a significant increase in mass of the reaction mixture, from about 90 g to 500 g.  This would decrease the temperature change.  So the exact ∆T outcome, increase or decrease, depends on the specific heat capacity of the reaction mixture.</a:t>
            </a:r>
          </a:p>
        </p:txBody>
      </p:sp>
      <p:sp>
        <p:nvSpPr>
          <p:cNvPr id="5" name="Content Placeholder 4"/>
          <p:cNvSpPr>
            <a:spLocks noGrp="1"/>
          </p:cNvSpPr>
          <p:nvPr>
            <p:ph sz="half" idx="1"/>
          </p:nvPr>
        </p:nvSpPr>
        <p:spPr>
          <a:xfrm>
            <a:off x="209528" y="3464136"/>
            <a:ext cx="5319850" cy="845962"/>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10000"/>
          </a:bodyPr>
          <a:lstStyle/>
          <a:p>
            <a:r>
              <a:rPr lang="en-US" dirty="0" err="1" smtClean="0"/>
              <a:t>aii</a:t>
            </a:r>
            <a:r>
              <a:rPr lang="en-US" dirty="0"/>
              <a:t>.  Because the </a:t>
            </a:r>
            <a:r>
              <a:rPr lang="en-US" dirty="0" err="1"/>
              <a:t>sneakoscope</a:t>
            </a:r>
            <a:r>
              <a:rPr lang="en-US" dirty="0"/>
              <a:t> would absorb heat, ∆T would be lower, so the heat of the reaction would appear to be lower as would ∆</a:t>
            </a:r>
            <a:r>
              <a:rPr lang="en-US" dirty="0" err="1"/>
              <a:t>H°rxn</a:t>
            </a:r>
            <a:r>
              <a:rPr lang="en-US" dirty="0"/>
              <a:t>.</a:t>
            </a:r>
          </a:p>
        </p:txBody>
      </p:sp>
      <p:sp>
        <p:nvSpPr>
          <p:cNvPr id="6" name="Content Placeholder 5"/>
          <p:cNvSpPr>
            <a:spLocks noGrp="1"/>
          </p:cNvSpPr>
          <p:nvPr>
            <p:ph sz="half" idx="16"/>
          </p:nvPr>
        </p:nvSpPr>
        <p:spPr>
          <a:xfrm>
            <a:off x="5850107" y="1257100"/>
            <a:ext cx="3083964" cy="2539214"/>
          </a:xfrm>
        </p:spPr>
        <p:style>
          <a:lnRef idx="2">
            <a:schemeClr val="accent4">
              <a:shade val="50000"/>
            </a:schemeClr>
          </a:lnRef>
          <a:fillRef idx="1">
            <a:schemeClr val="accent4"/>
          </a:fillRef>
          <a:effectRef idx="0">
            <a:schemeClr val="accent4"/>
          </a:effectRef>
          <a:fontRef idx="minor">
            <a:schemeClr val="lt1"/>
          </a:fontRef>
        </p:style>
        <p:txBody>
          <a:bodyPr>
            <a:normAutofit fontScale="85000" lnSpcReduction="10000"/>
          </a:bodyPr>
          <a:lstStyle/>
          <a:p>
            <a:r>
              <a:rPr lang="en-US" dirty="0" err="1" smtClean="0"/>
              <a:t>bii</a:t>
            </a:r>
            <a:r>
              <a:rPr lang="en-US" dirty="0"/>
              <a:t>.  45.0 g Al(OH)</a:t>
            </a:r>
            <a:r>
              <a:rPr lang="en-US" baseline="-25000" dirty="0"/>
              <a:t>3</a:t>
            </a:r>
            <a:r>
              <a:rPr lang="en-US" dirty="0"/>
              <a:t> / 78 g/mole = 0.577 mole.  This is still limiting, but now there are about 0.288 moles of reaction, so more heat is produced.  As the total mass doesn’t change, and the specific heat capacity is unlikely to change dramatically, it is reasonable to predict that ∆T would be larger.</a:t>
            </a:r>
          </a:p>
        </p:txBody>
      </p:sp>
      <p:sp>
        <p:nvSpPr>
          <p:cNvPr id="7" name="Content Placeholder 5"/>
          <p:cNvSpPr txBox="1">
            <a:spLocks/>
          </p:cNvSpPr>
          <p:nvPr/>
        </p:nvSpPr>
        <p:spPr>
          <a:xfrm>
            <a:off x="5850107" y="4053545"/>
            <a:ext cx="3083964" cy="253921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lt1"/>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lt1"/>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lt1"/>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lt1"/>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lt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lt1"/>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lt1"/>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lt1"/>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lt1"/>
                </a:solidFill>
                <a:latin typeface="+mn-lt"/>
                <a:ea typeface="+mn-ea"/>
                <a:cs typeface="+mn-cs"/>
              </a:defRPr>
            </a:lvl9pPr>
          </a:lstStyle>
          <a:p>
            <a:r>
              <a:rPr lang="en-US" dirty="0"/>
              <a:t>c.  ∆</a:t>
            </a:r>
            <a:r>
              <a:rPr lang="en-US" dirty="0" err="1"/>
              <a:t>S°rxn</a:t>
            </a:r>
            <a:r>
              <a:rPr lang="en-US" dirty="0"/>
              <a:t> = sum product S° - sum reactant S°</a:t>
            </a:r>
          </a:p>
          <a:p>
            <a:r>
              <a:rPr lang="en-US" dirty="0"/>
              <a:t>∆</a:t>
            </a:r>
            <a:r>
              <a:rPr lang="en-US" dirty="0" err="1"/>
              <a:t>S°rxn</a:t>
            </a:r>
            <a:r>
              <a:rPr lang="en-US" dirty="0"/>
              <a:t> = 6(69.91) + 2(-315.9) + 3(20.1) – 2(107) – 3(20.08) = -426.3 J/mole*K.</a:t>
            </a:r>
          </a:p>
        </p:txBody>
      </p:sp>
    </p:spTree>
    <p:extLst>
      <p:ext uri="{BB962C8B-B14F-4D97-AF65-F5344CB8AC3E}">
        <p14:creationId xmlns:p14="http://schemas.microsoft.com/office/powerpoint/2010/main" val="28946764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5728" y="3431664"/>
            <a:ext cx="5638800" cy="1362075"/>
          </a:xfrm>
        </p:spPr>
        <p:txBody>
          <a:bodyPr>
            <a:normAutofit/>
          </a:bodyPr>
          <a:lstStyle/>
          <a:p>
            <a:r>
              <a:rPr lang="en-US" sz="4000" dirty="0" smtClean="0"/>
              <a:t>Science Practices</a:t>
            </a:r>
            <a:endParaRPr lang="en-US" sz="4000" dirty="0"/>
          </a:p>
        </p:txBody>
      </p:sp>
      <p:sp>
        <p:nvSpPr>
          <p:cNvPr id="6" name="Text Placeholder 5"/>
          <p:cNvSpPr>
            <a:spLocks noGrp="1"/>
          </p:cNvSpPr>
          <p:nvPr>
            <p:ph type="body" idx="1"/>
          </p:nvPr>
        </p:nvSpPr>
        <p:spPr>
          <a:xfrm>
            <a:off x="1358686" y="4767003"/>
            <a:ext cx="6628032" cy="1500187"/>
          </a:xfrm>
        </p:spPr>
        <p:txBody>
          <a:bodyPr>
            <a:normAutofit/>
          </a:bodyPr>
          <a:lstStyle/>
          <a:p>
            <a:r>
              <a:rPr lang="en-US" sz="5000" dirty="0" smtClean="0"/>
              <a:t>Laboratory Exercises</a:t>
            </a:r>
            <a:endParaRPr lang="en-US" sz="5000" dirty="0"/>
          </a:p>
        </p:txBody>
      </p:sp>
      <p:pic>
        <p:nvPicPr>
          <p:cNvPr id="1028" name="Picture 4" descr="http://images.clipartpanda.com/chemistry-lab-equipment-clipart-chemistry-20clipart-home-chemistry-l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178" y="553303"/>
            <a:ext cx="3467100" cy="325755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148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normAutofit fontScale="90000"/>
          </a:bodyPr>
          <a:lstStyle/>
          <a:p>
            <a:r>
              <a:rPr lang="en-US" dirty="0" smtClean="0">
                <a:solidFill>
                  <a:srgbClr val="00B0F0"/>
                </a:solidFill>
              </a:rPr>
              <a:t>Gravimetric Analysis</a:t>
            </a:r>
            <a:br>
              <a:rPr lang="en-US" dirty="0" smtClean="0">
                <a:solidFill>
                  <a:srgbClr val="00B0F0"/>
                </a:solidFill>
              </a:rPr>
            </a:br>
            <a:endParaRPr lang="en-US" dirty="0">
              <a:solidFill>
                <a:srgbClr val="00B0F0"/>
              </a:solidFill>
            </a:endParaRPr>
          </a:p>
        </p:txBody>
      </p:sp>
      <p:sp>
        <p:nvSpPr>
          <p:cNvPr id="5" name="Content Placeholder 4"/>
          <p:cNvSpPr>
            <a:spLocks noGrp="1"/>
          </p:cNvSpPr>
          <p:nvPr>
            <p:ph sz="half" idx="1"/>
          </p:nvPr>
        </p:nvSpPr>
        <p:spPr>
          <a:xfrm>
            <a:off x="35074" y="678765"/>
            <a:ext cx="3567932" cy="4959685"/>
          </a:xfrm>
        </p:spPr>
        <p:txBody>
          <a:bodyPr/>
          <a:lstStyle/>
          <a:p>
            <a:r>
              <a:rPr lang="en-US" sz="1400" dirty="0" smtClean="0"/>
              <a:t>What It Determines:  </a:t>
            </a:r>
          </a:p>
          <a:p>
            <a:pPr lvl="1"/>
            <a:r>
              <a:rPr lang="en-US" sz="1400" dirty="0" smtClean="0"/>
              <a:t>amount of </a:t>
            </a:r>
            <a:r>
              <a:rPr lang="en-US" sz="1400" dirty="0" err="1" smtClean="0"/>
              <a:t>analyte</a:t>
            </a:r>
            <a:r>
              <a:rPr lang="en-US" sz="1400" dirty="0" smtClean="0"/>
              <a:t> by mass measurements</a:t>
            </a:r>
          </a:p>
          <a:p>
            <a:pPr lvl="1"/>
            <a:r>
              <a:rPr lang="en-US" sz="1400" dirty="0" smtClean="0"/>
              <a:t>% composition</a:t>
            </a:r>
          </a:p>
          <a:p>
            <a:pPr lvl="1"/>
            <a:r>
              <a:rPr lang="en-US" sz="1400" dirty="0" smtClean="0"/>
              <a:t>empirical formulas</a:t>
            </a:r>
          </a:p>
          <a:p>
            <a:r>
              <a:rPr lang="en-US" sz="1400" dirty="0" smtClean="0"/>
              <a:t>How It Can Be Done:  </a:t>
            </a:r>
          </a:p>
          <a:p>
            <a:pPr lvl="1"/>
            <a:r>
              <a:rPr lang="en-US" sz="1400" dirty="0" smtClean="0"/>
              <a:t>Dehydration of a hydrate</a:t>
            </a:r>
          </a:p>
          <a:p>
            <a:pPr lvl="1"/>
            <a:r>
              <a:rPr lang="en-US" sz="1400" dirty="0" smtClean="0"/>
              <a:t>Forming a precipitate, which is then isolated and massed</a:t>
            </a:r>
          </a:p>
          <a:p>
            <a:r>
              <a:rPr lang="en-US" sz="1400" dirty="0" smtClean="0"/>
              <a:t>Analysis:</a:t>
            </a:r>
          </a:p>
          <a:p>
            <a:pPr lvl="1"/>
            <a:r>
              <a:rPr lang="en-US" sz="1400" dirty="0" smtClean="0"/>
              <a:t>Remember to ALWAYS go to moles!</a:t>
            </a:r>
          </a:p>
          <a:p>
            <a:pPr lvl="1"/>
            <a:r>
              <a:rPr lang="en-US" sz="1400" dirty="0" smtClean="0"/>
              <a:t>use mole ratios to convert between various components</a:t>
            </a:r>
          </a:p>
          <a:p>
            <a:endParaRPr lang="en-US" sz="1600" dirty="0" smtClean="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4571997" y="5590100"/>
            <a:ext cx="4572000" cy="1280160"/>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1.3</a:t>
            </a:r>
            <a:r>
              <a:rPr lang="en-US" sz="900" dirty="0"/>
              <a:t>: The student is able to select and apply mathematical relationships to mass data in order to justify a claim regarding the identity and/or estimated purity of a substance. </a:t>
            </a:r>
          </a:p>
          <a:p>
            <a:r>
              <a:rPr lang="en-US" sz="900" dirty="0" smtClean="0"/>
              <a:t>1.17</a:t>
            </a:r>
            <a:r>
              <a:rPr lang="en-US" sz="900" dirty="0"/>
              <a:t>: The student is able to express the law of conservation of mass quantitatively and qualitatively using symbolic representations and particulate drawings. </a:t>
            </a:r>
          </a:p>
          <a:p>
            <a:r>
              <a:rPr lang="en-US" sz="900" dirty="0" smtClean="0"/>
              <a:t>1.19</a:t>
            </a:r>
            <a:r>
              <a:rPr lang="en-US" sz="900" dirty="0"/>
              <a:t>: The student can design, and/or interpret data from, an experiment that uses gravimetric analysis to determine the concentration of an </a:t>
            </a:r>
            <a:r>
              <a:rPr lang="en-US" sz="900" dirty="0" err="1"/>
              <a:t>analyte</a:t>
            </a:r>
            <a:r>
              <a:rPr lang="en-US" sz="900" dirty="0"/>
              <a:t> in a solution</a:t>
            </a:r>
            <a:r>
              <a:rPr lang="en-US" sz="900" dirty="0" smtClean="0"/>
              <a:t>.</a:t>
            </a:r>
            <a:r>
              <a:rPr lang="en-US" dirty="0"/>
              <a:t>				</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6" name="TextBox 15"/>
          <p:cNvSpPr txBox="1"/>
          <p:nvPr/>
        </p:nvSpPr>
        <p:spPr>
          <a:xfrm>
            <a:off x="0" y="5586908"/>
            <a:ext cx="4572000" cy="128016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1.5  </a:t>
            </a:r>
            <a:r>
              <a:rPr lang="en-US" sz="900" dirty="0"/>
              <a:t>The student can </a:t>
            </a:r>
            <a:r>
              <a:rPr lang="en-US" sz="900" i="1" dirty="0"/>
              <a:t>re-express key elements </a:t>
            </a:r>
            <a:r>
              <a:rPr lang="en-US" sz="900" dirty="0"/>
              <a:t>of natural phenomena across multiple representations in the domain</a:t>
            </a:r>
            <a:r>
              <a:rPr lang="en-US" sz="900" dirty="0" smtClean="0"/>
              <a:t>.</a:t>
            </a:r>
          </a:p>
          <a:p>
            <a:pPr marL="0" lvl="1"/>
            <a:r>
              <a:rPr lang="en-US" sz="900" dirty="0" smtClean="0"/>
              <a:t>2.2  The </a:t>
            </a:r>
            <a:r>
              <a:rPr lang="en-US" sz="900" dirty="0"/>
              <a:t>student can </a:t>
            </a:r>
            <a:r>
              <a:rPr lang="en-US" sz="900" i="1" dirty="0"/>
              <a:t>apply mathematical routines </a:t>
            </a:r>
            <a:r>
              <a:rPr lang="en-US" sz="900" dirty="0"/>
              <a:t>to quantities that describe natural phenomena</a:t>
            </a:r>
            <a:r>
              <a:rPr lang="en-US" sz="900" dirty="0" smtClean="0"/>
              <a:t>.</a:t>
            </a:r>
          </a:p>
          <a:p>
            <a:pPr marL="0" lvl="1"/>
            <a:r>
              <a:rPr lang="en-US" sz="900" dirty="0" smtClean="0"/>
              <a:t>4.2  The </a:t>
            </a:r>
            <a:r>
              <a:rPr lang="en-US" sz="900" dirty="0"/>
              <a:t>student can </a:t>
            </a:r>
            <a:r>
              <a:rPr lang="en-US" sz="900" i="1" dirty="0"/>
              <a:t>design a plan </a:t>
            </a:r>
            <a:r>
              <a:rPr lang="en-US" sz="900" dirty="0"/>
              <a:t>for collecting data to answer a particular scientific question.</a:t>
            </a:r>
          </a:p>
          <a:p>
            <a:pPr marL="0" lvl="1"/>
            <a:r>
              <a:rPr lang="en-US" sz="900" dirty="0" smtClean="0"/>
              <a:t>5.1  </a:t>
            </a:r>
            <a:r>
              <a:rPr lang="en-US" sz="900" dirty="0"/>
              <a:t>The student can </a:t>
            </a:r>
            <a:r>
              <a:rPr lang="en-US" sz="900" i="1" dirty="0"/>
              <a:t>analyze data </a:t>
            </a:r>
            <a:r>
              <a:rPr lang="en-US" sz="900" dirty="0"/>
              <a:t>to identify patterns or relationships</a:t>
            </a:r>
            <a:r>
              <a:rPr lang="en-US" sz="900" dirty="0" smtClean="0"/>
              <a:t>.</a:t>
            </a:r>
          </a:p>
          <a:p>
            <a:pPr marL="0" lvl="1"/>
            <a:r>
              <a:rPr lang="en-US" sz="900" dirty="0" smtClean="0"/>
              <a:t>6.1  </a:t>
            </a:r>
            <a:r>
              <a:rPr lang="en-US" sz="900" dirty="0"/>
              <a:t>The student can </a:t>
            </a:r>
            <a:r>
              <a:rPr lang="en-US" sz="900" i="1" dirty="0"/>
              <a:t>justify claims with evidence</a:t>
            </a:r>
            <a:r>
              <a:rPr lang="en-US" sz="900" dirty="0" smtClean="0"/>
              <a:t>.</a:t>
            </a:r>
            <a:endParaRPr lang="en-US" sz="900" dirty="0"/>
          </a:p>
        </p:txBody>
      </p:sp>
      <p:graphicFrame>
        <p:nvGraphicFramePr>
          <p:cNvPr id="17" name="Table 16"/>
          <p:cNvGraphicFramePr>
            <a:graphicFrameLocks noGrp="1"/>
          </p:cNvGraphicFramePr>
          <p:nvPr>
            <p:extLst>
              <p:ext uri="{D42A27DB-BD31-4B8C-83A1-F6EECF244321}">
                <p14:modId xmlns:p14="http://schemas.microsoft.com/office/powerpoint/2010/main" val="611898909"/>
              </p:ext>
            </p:extLst>
          </p:nvPr>
        </p:nvGraphicFramePr>
        <p:xfrm>
          <a:off x="-4" y="4550588"/>
          <a:ext cx="9144000" cy="888999"/>
        </p:xfrm>
        <a:graphic>
          <a:graphicData uri="http://schemas.openxmlformats.org/drawingml/2006/table">
            <a:tbl>
              <a:tblPr firstRow="1" bandRow="1">
                <a:tableStyleId>{5C22544A-7EE6-4342-B048-85BDC9FD1C3A}</a:tableStyleId>
              </a:tblPr>
              <a:tblGrid>
                <a:gridCol w="2286000"/>
                <a:gridCol w="2286000"/>
                <a:gridCol w="2286000"/>
                <a:gridCol w="2286000"/>
              </a:tblGrid>
              <a:tr h="370840">
                <a:tc>
                  <a:txBody>
                    <a:bodyPr/>
                    <a:lstStyle/>
                    <a:p>
                      <a:r>
                        <a:rPr lang="en-US" sz="1600" b="1" dirty="0" smtClean="0"/>
                        <a:t>Possible Source of Error</a:t>
                      </a:r>
                      <a:endParaRPr lang="en-US" sz="1600" b="1" dirty="0"/>
                    </a:p>
                  </a:txBody>
                  <a:tcPr>
                    <a:solidFill>
                      <a:schemeClr val="tx2">
                        <a:lumMod val="50000"/>
                        <a:lumOff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Contamination in solid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Incomplete Precipitation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Solid not fully dehydrated </a:t>
                      </a:r>
                    </a:p>
                  </a:txBody>
                  <a:tcPr/>
                </a:tc>
              </a:tr>
              <a:tr h="370840">
                <a:tc>
                  <a:txBody>
                    <a:bodyPr/>
                    <a:lstStyle/>
                    <a:p>
                      <a:r>
                        <a:rPr lang="en-US" sz="1600" b="1" dirty="0" smtClean="0"/>
                        <a:t>Impact on Results</a:t>
                      </a:r>
                      <a:endParaRPr lang="en-US" sz="1600" b="1" dirty="0"/>
                    </a:p>
                  </a:txBody>
                  <a:tcPr>
                    <a:solidFill>
                      <a:schemeClr val="tx2">
                        <a:lumMod val="50000"/>
                        <a:lumOff val="50000"/>
                      </a:schemeClr>
                    </a:solidFill>
                  </a:tcPr>
                </a:tc>
                <a:tc>
                  <a:txBody>
                    <a:bodyPr/>
                    <a:lstStyle/>
                    <a:p>
                      <a:r>
                        <a:rPr lang="en-US" sz="1400" dirty="0" smtClean="0">
                          <a:sym typeface="Symbol"/>
                        </a:rPr>
                        <a:t>measured </a:t>
                      </a:r>
                      <a:r>
                        <a:rPr lang="en-US" sz="1400" dirty="0" smtClean="0"/>
                        <a:t>mass too large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Lose ion in filtrate – mass too small</a:t>
                      </a:r>
                    </a:p>
                  </a:txBody>
                  <a:tcPr/>
                </a:tc>
                <a:tc>
                  <a:txBody>
                    <a:bodyPr/>
                    <a:lstStyle/>
                    <a:p>
                      <a:r>
                        <a:rPr lang="en-US" sz="1400" dirty="0" smtClean="0">
                          <a:sym typeface="Symbol"/>
                        </a:rPr>
                        <a:t>measured </a:t>
                      </a:r>
                      <a:r>
                        <a:rPr lang="en-US" sz="1400" dirty="0" smtClean="0"/>
                        <a:t>mass too large </a:t>
                      </a:r>
                      <a:endParaRPr lang="en-US" sz="1400" dirty="0"/>
                    </a:p>
                  </a:txBody>
                  <a:tcPr/>
                </a:tc>
              </a:tr>
            </a:tbl>
          </a:graphicData>
        </a:graphic>
      </p:graphicFrame>
      <p:sp>
        <p:nvSpPr>
          <p:cNvPr id="18" name="TextBox 17"/>
          <p:cNvSpPr txBox="1"/>
          <p:nvPr/>
        </p:nvSpPr>
        <p:spPr>
          <a:xfrm>
            <a:off x="7678757" y="2117319"/>
            <a:ext cx="1376367" cy="369332"/>
          </a:xfrm>
          <a:prstGeom prst="rect">
            <a:avLst/>
          </a:prstGeom>
          <a:noFill/>
        </p:spPr>
        <p:txBody>
          <a:bodyPr wrap="square" rtlCol="0">
            <a:spAutoFit/>
          </a:bodyPr>
          <a:lstStyle/>
          <a:p>
            <a:r>
              <a:rPr lang="en-US" dirty="0" smtClean="0">
                <a:hlinkClick r:id="rId4"/>
              </a:rPr>
              <a:t>Virtual Lab</a:t>
            </a:r>
            <a:endParaRPr lang="en-US" dirty="0"/>
          </a:p>
        </p:txBody>
      </p:sp>
      <p:pic>
        <p:nvPicPr>
          <p:cNvPr id="19" name="Picture 18" descr="Gravimetric4.png"/>
          <p:cNvPicPr>
            <a:picLocks noChangeAspect="1"/>
          </p:cNvPicPr>
          <p:nvPr/>
        </p:nvPicPr>
        <p:blipFill>
          <a:blip r:embed="rId5"/>
          <a:stretch>
            <a:fillRect/>
          </a:stretch>
        </p:blipFill>
        <p:spPr>
          <a:xfrm>
            <a:off x="4735773" y="1086142"/>
            <a:ext cx="2719025" cy="2675520"/>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18604" r="7013" b="7977"/>
          <a:stretch/>
        </p:blipFill>
        <p:spPr>
          <a:xfrm>
            <a:off x="4571997" y="808313"/>
            <a:ext cx="3081520" cy="292608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935" y="922953"/>
            <a:ext cx="3902822" cy="27432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r="5343"/>
          <a:stretch>
            <a:fillRect/>
          </a:stretch>
        </p:blipFill>
        <p:spPr>
          <a:xfrm>
            <a:off x="3723631" y="1024420"/>
            <a:ext cx="4036576" cy="2606040"/>
          </a:xfrm>
          <a:prstGeom prst="rect">
            <a:avLst/>
          </a:prstGeom>
        </p:spPr>
      </p:pic>
    </p:spTree>
    <p:extLst>
      <p:ext uri="{BB962C8B-B14F-4D97-AF65-F5344CB8AC3E}">
        <p14:creationId xmlns:p14="http://schemas.microsoft.com/office/powerpoint/2010/main" val="1154326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nvPr>
        </p:nvSpPr>
        <p:spPr>
          <a:xfrm>
            <a:off x="-1" y="1025458"/>
            <a:ext cx="4754880" cy="3108960"/>
          </a:xfrm>
          <a:solidFill>
            <a:schemeClr val="bg2">
              <a:lumMod val="60000"/>
              <a:lumOff val="40000"/>
            </a:schemeClr>
          </a:solidFill>
        </p:spPr>
        <p:txBody>
          <a:bodyPr>
            <a:normAutofit/>
          </a:bodyPr>
          <a:lstStyle/>
          <a:p>
            <a:r>
              <a:rPr lang="en-US" sz="1400" dirty="0" smtClean="0"/>
              <a:t>How It’s Done/Analysis:</a:t>
            </a:r>
          </a:p>
          <a:p>
            <a:pPr lvl="1"/>
            <a:r>
              <a:rPr lang="en-US" sz="1400" dirty="0" smtClean="0"/>
              <a:t>Volatile liquid heated until completely vaporized</a:t>
            </a:r>
          </a:p>
          <a:p>
            <a:pPr lvl="1"/>
            <a:r>
              <a:rPr lang="en-US" sz="1400" dirty="0" smtClean="0"/>
              <a:t>PV=</a:t>
            </a:r>
            <a:r>
              <a:rPr lang="en-US" sz="1400" dirty="0" err="1" smtClean="0"/>
              <a:t>nRT</a:t>
            </a:r>
            <a:r>
              <a:rPr lang="en-US" sz="1400" dirty="0" smtClean="0"/>
              <a:t> to solve for n:</a:t>
            </a:r>
          </a:p>
          <a:p>
            <a:pPr lvl="2"/>
            <a:r>
              <a:rPr lang="en-US" sz="1400" dirty="0" smtClean="0"/>
              <a:t>Temperature of water bath=T</a:t>
            </a:r>
          </a:p>
          <a:p>
            <a:pPr lvl="2"/>
            <a:r>
              <a:rPr lang="en-US" sz="1400" dirty="0" smtClean="0"/>
              <a:t>Small hole in stopper means Pressure = room pressure </a:t>
            </a:r>
          </a:p>
          <a:p>
            <a:pPr lvl="2"/>
            <a:r>
              <a:rPr lang="en-US" sz="1400" dirty="0" smtClean="0"/>
              <a:t>Volume=volume of flask</a:t>
            </a:r>
          </a:p>
          <a:p>
            <a:pPr lvl="1"/>
            <a:r>
              <a:rPr lang="en-US" sz="1400" dirty="0" smtClean="0"/>
              <a:t>Divide Mass of </a:t>
            </a:r>
            <a:r>
              <a:rPr lang="en-US" sz="1400" dirty="0" err="1" smtClean="0"/>
              <a:t>recondensed</a:t>
            </a:r>
            <a:r>
              <a:rPr lang="en-US" sz="1400" dirty="0" smtClean="0"/>
              <a:t> unknown by moles, compare to known molar mass to ID unknown</a:t>
            </a:r>
          </a:p>
          <a:p>
            <a:pPr lvl="1"/>
            <a:r>
              <a:rPr lang="en-US" sz="1400" dirty="0" smtClean="0"/>
              <a:t>Assume vapor completely </a:t>
            </a:r>
            <a:r>
              <a:rPr lang="en-US" sz="1400" dirty="0" err="1" smtClean="0"/>
              <a:t>recondenses</a:t>
            </a:r>
            <a:r>
              <a:rPr lang="en-US" sz="1400" dirty="0" smtClean="0"/>
              <a:t> </a:t>
            </a:r>
          </a:p>
          <a:p>
            <a:pPr lvl="1">
              <a:buNone/>
            </a:pPr>
            <a:r>
              <a:rPr lang="en-US" sz="1400" dirty="0" smtClean="0">
                <a:sym typeface="Wingdings" pitchFamily="2" charset="2"/>
              </a:rPr>
              <a:t></a:t>
            </a:r>
            <a:r>
              <a:rPr lang="en-US" sz="1400" dirty="0" smtClean="0"/>
              <a:t>If lose vapor, then mass would be too low, and moles would be low</a:t>
            </a:r>
          </a:p>
          <a:p>
            <a:pPr lvl="1">
              <a:buNone/>
            </a:pPr>
            <a:endParaRPr lang="en-US" sz="1600" dirty="0" smtClean="0"/>
          </a:p>
        </p:txBody>
      </p:sp>
      <p:sp>
        <p:nvSpPr>
          <p:cNvPr id="4" name="Title 3"/>
          <p:cNvSpPr>
            <a:spLocks noGrp="1"/>
          </p:cNvSpPr>
          <p:nvPr>
            <p:ph type="title"/>
          </p:nvPr>
        </p:nvSpPr>
        <p:spPr>
          <a:xfrm>
            <a:off x="498474" y="163262"/>
            <a:ext cx="7556313" cy="1116106"/>
          </a:xfrm>
        </p:spPr>
        <p:txBody>
          <a:bodyPr/>
          <a:lstStyle/>
          <a:p>
            <a:r>
              <a:rPr lang="en-US" dirty="0" smtClean="0">
                <a:solidFill>
                  <a:srgbClr val="00B0F0"/>
                </a:solidFill>
              </a:rPr>
              <a:t>Gas </a:t>
            </a:r>
            <a:r>
              <a:rPr lang="en-US" smtClean="0">
                <a:solidFill>
                  <a:srgbClr val="00B0F0"/>
                </a:solidFill>
              </a:rPr>
              <a:t>Laws Labs</a:t>
            </a:r>
            <a:endParaRPr lang="en-US" dirty="0">
              <a:solidFill>
                <a:srgbClr val="00B0F0"/>
              </a:solidFill>
            </a:endParaRPr>
          </a:p>
        </p:txBody>
      </p:sp>
      <p:sp>
        <p:nvSpPr>
          <p:cNvPr id="9" name="TextBox 8"/>
          <p:cNvSpPr txBox="1"/>
          <p:nvPr/>
        </p:nvSpPr>
        <p:spPr>
          <a:xfrm>
            <a:off x="7895969" y="-32652"/>
            <a:ext cx="1181190" cy="369332"/>
          </a:xfrm>
          <a:prstGeom prst="rect">
            <a:avLst/>
          </a:prstGeom>
          <a:noFill/>
        </p:spPr>
        <p:txBody>
          <a:bodyPr wrap="square" rtlCol="0">
            <a:spAutoFit/>
          </a:bodyPr>
          <a:lstStyle/>
          <a:p>
            <a:r>
              <a:rPr lang="en-US" dirty="0" smtClean="0">
                <a:hlinkClick r:id="rId2"/>
              </a:rPr>
              <a:t>Source 1</a:t>
            </a:r>
            <a:endParaRPr lang="en-US" dirty="0"/>
          </a:p>
        </p:txBody>
      </p:sp>
      <p:sp>
        <p:nvSpPr>
          <p:cNvPr id="11" name="TextBox 10"/>
          <p:cNvSpPr txBox="1"/>
          <p:nvPr/>
        </p:nvSpPr>
        <p:spPr>
          <a:xfrm>
            <a:off x="7895970" y="2361511"/>
            <a:ext cx="1156528" cy="369332"/>
          </a:xfrm>
          <a:prstGeom prst="rect">
            <a:avLst/>
          </a:prstGeom>
          <a:noFill/>
        </p:spPr>
        <p:txBody>
          <a:bodyPr wrap="square" rtlCol="0">
            <a:spAutoFit/>
          </a:bodyPr>
          <a:lstStyle/>
          <a:p>
            <a:r>
              <a:rPr lang="en-US" dirty="0" smtClean="0">
                <a:hlinkClick r:id="rId3"/>
              </a:rPr>
              <a:t>Video 1</a:t>
            </a:r>
            <a:endParaRPr lang="en-US" dirty="0"/>
          </a:p>
        </p:txBody>
      </p:sp>
      <p:pic>
        <p:nvPicPr>
          <p:cNvPr id="10242" name="Picture 2" descr="http://chemskills.com/sites/default/files/ideal-gas2.png"/>
          <p:cNvPicPr>
            <a:picLocks noChangeAspect="1" noChangeArrowheads="1"/>
          </p:cNvPicPr>
          <p:nvPr/>
        </p:nvPicPr>
        <p:blipFill>
          <a:blip r:embed="rId4"/>
          <a:srcRect l="14233"/>
          <a:stretch>
            <a:fillRect/>
          </a:stretch>
        </p:blipFill>
        <p:spPr bwMode="auto">
          <a:xfrm>
            <a:off x="-1" y="1347918"/>
            <a:ext cx="4754880" cy="2765849"/>
          </a:xfrm>
          <a:prstGeom prst="rect">
            <a:avLst/>
          </a:prstGeom>
          <a:noFill/>
          <a:ln w="28575">
            <a:solidFill>
              <a:srgbClr val="00B0F0"/>
            </a:solidFill>
          </a:ln>
        </p:spPr>
      </p:pic>
      <p:sp>
        <p:nvSpPr>
          <p:cNvPr id="10" name="TextBox 9"/>
          <p:cNvSpPr txBox="1"/>
          <p:nvPr/>
        </p:nvSpPr>
        <p:spPr>
          <a:xfrm>
            <a:off x="1803" y="996286"/>
            <a:ext cx="4769518" cy="338554"/>
          </a:xfrm>
          <a:prstGeom prst="rect">
            <a:avLst/>
          </a:prstGeom>
          <a:solidFill>
            <a:schemeClr val="bg1"/>
          </a:solidFill>
          <a:ln w="28575">
            <a:solidFill>
              <a:srgbClr val="00B0F0"/>
            </a:solidFill>
          </a:ln>
        </p:spPr>
        <p:txBody>
          <a:bodyPr wrap="square" rtlCol="0">
            <a:spAutoFit/>
          </a:bodyPr>
          <a:lstStyle/>
          <a:p>
            <a:r>
              <a:rPr lang="en-US" sz="1600" dirty="0" smtClean="0"/>
              <a:t>Determination of Molar Mass of  a Volatile Liquid</a:t>
            </a:r>
            <a:endParaRPr lang="en-US" sz="1600" dirty="0"/>
          </a:p>
        </p:txBody>
      </p:sp>
      <p:sp>
        <p:nvSpPr>
          <p:cNvPr id="12" name="TextBox 11"/>
          <p:cNvSpPr txBox="1"/>
          <p:nvPr/>
        </p:nvSpPr>
        <p:spPr>
          <a:xfrm>
            <a:off x="4981389" y="5656775"/>
            <a:ext cx="4162607" cy="1361911"/>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dirty="0" smtClean="0"/>
              <a:t>LO 2.4: The student is able to use KMT and concepts of intermolecular forces to make predictions about the macroscopic properties of gases, including both ideal and </a:t>
            </a:r>
            <a:r>
              <a:rPr lang="en-US" dirty="0" err="1" smtClean="0"/>
              <a:t>nonideal</a:t>
            </a:r>
            <a:r>
              <a:rPr lang="en-US" dirty="0" smtClean="0"/>
              <a:t> behaviors. </a:t>
            </a:r>
          </a:p>
          <a:p>
            <a:r>
              <a:rPr lang="en-US" dirty="0" smtClean="0"/>
              <a:t>LO 2.6: The student can apply mathematical relationships or estimation to determine macroscopic variables for ideal gases. </a:t>
            </a:r>
          </a:p>
          <a:p>
            <a:r>
              <a:rPr lang="en-US" dirty="0"/>
              <a:t>			</a:t>
            </a:r>
          </a:p>
        </p:txBody>
      </p:sp>
      <p:sp>
        <p:nvSpPr>
          <p:cNvPr id="13" name="TextBox 12"/>
          <p:cNvSpPr txBox="1"/>
          <p:nvPr/>
        </p:nvSpPr>
        <p:spPr>
          <a:xfrm>
            <a:off x="-1" y="5672633"/>
            <a:ext cx="4981389" cy="1338828"/>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1.4  The student can </a:t>
            </a:r>
            <a:r>
              <a:rPr lang="en-US" sz="900" i="1" dirty="0" smtClean="0"/>
              <a:t>use representations and models </a:t>
            </a:r>
            <a:r>
              <a:rPr lang="en-US" sz="900" dirty="0" smtClean="0"/>
              <a:t>to analyze situations or solve problems qualitatively and quantitatively.</a:t>
            </a:r>
          </a:p>
          <a:p>
            <a:pPr marL="0" lvl="1"/>
            <a:r>
              <a:rPr lang="en-US" sz="900" dirty="0" smtClean="0"/>
              <a:t>2.2  The </a:t>
            </a:r>
            <a:r>
              <a:rPr lang="en-US" sz="900" dirty="0"/>
              <a:t>student can </a:t>
            </a:r>
            <a:r>
              <a:rPr lang="en-US" sz="900" i="1" dirty="0"/>
              <a:t>apply mathematical routines </a:t>
            </a:r>
            <a:r>
              <a:rPr lang="en-US" sz="900" dirty="0"/>
              <a:t>to quantities that describe natural phenomena</a:t>
            </a:r>
            <a:r>
              <a:rPr lang="en-US" sz="900" dirty="0" smtClean="0"/>
              <a:t>.</a:t>
            </a:r>
          </a:p>
          <a:p>
            <a:pPr marL="0" lvl="1"/>
            <a:r>
              <a:rPr lang="en-US" sz="900" dirty="0" smtClean="0"/>
              <a:t>2.3  The student can </a:t>
            </a:r>
            <a:r>
              <a:rPr lang="en-US" sz="900" i="1" dirty="0" smtClean="0"/>
              <a:t>estimate numerically </a:t>
            </a:r>
            <a:r>
              <a:rPr lang="en-US" sz="900" dirty="0" smtClean="0"/>
              <a:t>quantities that describe natural phenomena.</a:t>
            </a:r>
          </a:p>
          <a:p>
            <a:pPr marL="0" lvl="1"/>
            <a:r>
              <a:rPr lang="en-US" sz="900" dirty="0" smtClean="0"/>
              <a:t>6.4  The student can </a:t>
            </a:r>
            <a:r>
              <a:rPr lang="en-US" sz="900" i="1" dirty="0" smtClean="0"/>
              <a:t>make claims and predictions about natural phenomena </a:t>
            </a:r>
            <a:r>
              <a:rPr lang="en-US" sz="900" dirty="0" smtClean="0"/>
              <a:t>based on scientific theories and models.</a:t>
            </a:r>
          </a:p>
          <a:p>
            <a:pPr marL="0" lvl="1"/>
            <a:endParaRPr lang="en-US" sz="900" dirty="0" smtClean="0"/>
          </a:p>
        </p:txBody>
      </p:sp>
      <p:sp>
        <p:nvSpPr>
          <p:cNvPr id="14" name="TextBox 13"/>
          <p:cNvSpPr txBox="1"/>
          <p:nvPr/>
        </p:nvSpPr>
        <p:spPr>
          <a:xfrm>
            <a:off x="3134334" y="3695342"/>
            <a:ext cx="1636987" cy="184666"/>
          </a:xfrm>
          <a:prstGeom prst="rect">
            <a:avLst/>
          </a:prstGeom>
          <a:noFill/>
        </p:spPr>
        <p:txBody>
          <a:bodyPr wrap="none" rtlCol="0">
            <a:spAutoFit/>
          </a:bodyPr>
          <a:lstStyle/>
          <a:p>
            <a:r>
              <a:rPr lang="en-US" sz="600" dirty="0" smtClean="0"/>
              <a:t>http://chemskills.com/?q=ideal_gas_law</a:t>
            </a:r>
            <a:endParaRPr lang="en-US" sz="600" dirty="0"/>
          </a:p>
        </p:txBody>
      </p:sp>
      <p:sp>
        <p:nvSpPr>
          <p:cNvPr id="19" name="Content Placeholder 4"/>
          <p:cNvSpPr>
            <a:spLocks noGrp="1"/>
          </p:cNvSpPr>
          <p:nvPr>
            <p:ph sz="half" idx="1"/>
          </p:nvPr>
        </p:nvSpPr>
        <p:spPr>
          <a:xfrm>
            <a:off x="5870301" y="51381"/>
            <a:ext cx="1554480" cy="3828628"/>
          </a:xfrm>
          <a:solidFill>
            <a:schemeClr val="tx2">
              <a:lumMod val="10000"/>
              <a:lumOff val="90000"/>
            </a:schemeClr>
          </a:solidFill>
        </p:spPr>
        <p:txBody>
          <a:bodyPr>
            <a:noAutofit/>
          </a:bodyPr>
          <a:lstStyle/>
          <a:p>
            <a:pPr lvl="1"/>
            <a:r>
              <a:rPr lang="en-US" sz="1000" dirty="0" smtClean="0"/>
              <a:t>After </a:t>
            </a:r>
            <a:r>
              <a:rPr lang="en-US" sz="1000" dirty="0" err="1" smtClean="0"/>
              <a:t>rxn</a:t>
            </a:r>
            <a:r>
              <a:rPr lang="en-US" sz="1000" dirty="0" smtClean="0"/>
              <a:t>, eudiometer lowered into water until levels equal so pressure inside room and tube are same</a:t>
            </a:r>
          </a:p>
          <a:p>
            <a:pPr lvl="1"/>
            <a:r>
              <a:rPr lang="en-US" sz="1000" dirty="0" smtClean="0"/>
              <a:t>Use Dalton’s Law to subtract </a:t>
            </a:r>
            <a:r>
              <a:rPr lang="en-US" sz="1000" dirty="0" err="1" smtClean="0"/>
              <a:t>P</a:t>
            </a:r>
            <a:r>
              <a:rPr lang="en-US" sz="1000" baseline="-25000" dirty="0" err="1" smtClean="0"/>
              <a:t>water</a:t>
            </a:r>
            <a:endParaRPr lang="en-US" sz="1000" baseline="-25000" dirty="0" smtClean="0"/>
          </a:p>
          <a:p>
            <a:pPr lvl="1"/>
            <a:r>
              <a:rPr lang="en-US" sz="1000" dirty="0" smtClean="0"/>
              <a:t>Sources of error:</a:t>
            </a:r>
          </a:p>
          <a:p>
            <a:pPr lvl="2"/>
            <a:r>
              <a:rPr lang="en-US" sz="1000" dirty="0" smtClean="0"/>
              <a:t>Mg left: moles of H</a:t>
            </a:r>
            <a:r>
              <a:rPr lang="en-US" sz="1000" baseline="-25000" dirty="0" smtClean="0"/>
              <a:t>2</a:t>
            </a:r>
            <a:r>
              <a:rPr lang="en-US" sz="1000" dirty="0" smtClean="0"/>
              <a:t> too low</a:t>
            </a:r>
          </a:p>
          <a:p>
            <a:pPr lvl="2"/>
            <a:r>
              <a:rPr lang="en-US" sz="1000" dirty="0" smtClean="0"/>
              <a:t>Air bubble at start: volume of gas too high	</a:t>
            </a:r>
          </a:p>
        </p:txBody>
      </p:sp>
      <p:pic>
        <p:nvPicPr>
          <p:cNvPr id="16" name="Picture 15" descr="Molar Volume of Gas 3.png"/>
          <p:cNvPicPr>
            <a:picLocks noChangeAspect="1"/>
          </p:cNvPicPr>
          <p:nvPr/>
        </p:nvPicPr>
        <p:blipFill>
          <a:blip r:embed="rId5"/>
          <a:stretch>
            <a:fillRect/>
          </a:stretch>
        </p:blipFill>
        <p:spPr>
          <a:xfrm>
            <a:off x="6181077" y="51381"/>
            <a:ext cx="1737360" cy="4113454"/>
          </a:xfrm>
          <a:prstGeom prst="rect">
            <a:avLst/>
          </a:prstGeom>
        </p:spPr>
      </p:pic>
      <p:pic>
        <p:nvPicPr>
          <p:cNvPr id="17" name="Picture 16" descr="Molar Volume of Gas 2.png"/>
          <p:cNvPicPr>
            <a:picLocks noChangeAspect="1"/>
          </p:cNvPicPr>
          <p:nvPr/>
        </p:nvPicPr>
        <p:blipFill>
          <a:blip r:embed="rId6"/>
          <a:stretch>
            <a:fillRect/>
          </a:stretch>
        </p:blipFill>
        <p:spPr>
          <a:xfrm>
            <a:off x="6089318" y="14646"/>
            <a:ext cx="1737360" cy="4113456"/>
          </a:xfrm>
          <a:prstGeom prst="rect">
            <a:avLst/>
          </a:prstGeom>
        </p:spPr>
      </p:pic>
      <p:pic>
        <p:nvPicPr>
          <p:cNvPr id="18" name="Picture 17" descr="Molar Volume of Gas 1.png"/>
          <p:cNvPicPr>
            <a:picLocks noChangeAspect="1"/>
          </p:cNvPicPr>
          <p:nvPr/>
        </p:nvPicPr>
        <p:blipFill>
          <a:blip r:embed="rId7"/>
          <a:stretch>
            <a:fillRect/>
          </a:stretch>
        </p:blipFill>
        <p:spPr>
          <a:xfrm>
            <a:off x="6181077" y="29068"/>
            <a:ext cx="1418460" cy="4114800"/>
          </a:xfrm>
          <a:prstGeom prst="rect">
            <a:avLst/>
          </a:prstGeom>
          <a:ln>
            <a:solidFill>
              <a:srgbClr val="00B0F0"/>
            </a:solidFill>
          </a:ln>
        </p:spPr>
      </p:pic>
      <p:sp>
        <p:nvSpPr>
          <p:cNvPr id="21" name="TextBox 20"/>
          <p:cNvSpPr txBox="1"/>
          <p:nvPr/>
        </p:nvSpPr>
        <p:spPr>
          <a:xfrm rot="16200000">
            <a:off x="3938634" y="1925194"/>
            <a:ext cx="4114800" cy="338554"/>
          </a:xfrm>
          <a:prstGeom prst="rect">
            <a:avLst/>
          </a:prstGeom>
          <a:solidFill>
            <a:schemeClr val="bg1"/>
          </a:solidFill>
          <a:ln w="28575">
            <a:solidFill>
              <a:srgbClr val="00B0F0"/>
            </a:solidFill>
          </a:ln>
        </p:spPr>
        <p:txBody>
          <a:bodyPr wrap="square" rtlCol="0">
            <a:spAutoFit/>
          </a:bodyPr>
          <a:lstStyle/>
          <a:p>
            <a:r>
              <a:rPr lang="en-US" sz="1600" dirty="0" smtClean="0"/>
              <a:t>Determination of Molar Volume of a Gas</a:t>
            </a:r>
            <a:endParaRPr lang="en-US" sz="1600" dirty="0"/>
          </a:p>
        </p:txBody>
      </p:sp>
      <p:sp>
        <p:nvSpPr>
          <p:cNvPr id="22" name="TextBox 21"/>
          <p:cNvSpPr txBox="1"/>
          <p:nvPr/>
        </p:nvSpPr>
        <p:spPr>
          <a:xfrm>
            <a:off x="1155724" y="4242913"/>
            <a:ext cx="1167339" cy="1077218"/>
          </a:xfrm>
          <a:prstGeom prst="rect">
            <a:avLst/>
          </a:prstGeom>
          <a:solidFill>
            <a:schemeClr val="bg1"/>
          </a:solidFill>
          <a:ln w="28575">
            <a:solidFill>
              <a:srgbClr val="00B0F0"/>
            </a:solidFill>
          </a:ln>
        </p:spPr>
        <p:txBody>
          <a:bodyPr wrap="square" rtlCol="0">
            <a:spAutoFit/>
          </a:bodyPr>
          <a:lstStyle/>
          <a:p>
            <a:pPr algn="r"/>
            <a:r>
              <a:rPr lang="en-US" sz="1600" dirty="0" smtClean="0"/>
              <a:t>Diffusion : Graham’s Law </a:t>
            </a:r>
          </a:p>
          <a:p>
            <a:pPr algn="r"/>
            <a:r>
              <a:rPr lang="en-US" sz="1600" dirty="0" smtClean="0"/>
              <a:t>Demo</a:t>
            </a:r>
            <a:endParaRPr lang="en-US" sz="1600" dirty="0"/>
          </a:p>
        </p:txBody>
      </p:sp>
      <p:sp>
        <p:nvSpPr>
          <p:cNvPr id="24" name="Content Placeholder 4"/>
          <p:cNvSpPr>
            <a:spLocks noGrp="1"/>
          </p:cNvSpPr>
          <p:nvPr>
            <p:ph sz="half" idx="1"/>
          </p:nvPr>
        </p:nvSpPr>
        <p:spPr>
          <a:xfrm>
            <a:off x="2350235" y="4304698"/>
            <a:ext cx="6457580" cy="1077218"/>
          </a:xfrm>
          <a:solidFill>
            <a:schemeClr val="tx2">
              <a:lumMod val="10000"/>
              <a:lumOff val="90000"/>
            </a:schemeClr>
          </a:solidFill>
        </p:spPr>
        <p:txBody>
          <a:bodyPr numCol="2">
            <a:normAutofit fontScale="62500" lnSpcReduction="20000"/>
          </a:bodyPr>
          <a:lstStyle/>
          <a:p>
            <a:r>
              <a:rPr lang="en-US" sz="1400" dirty="0" smtClean="0"/>
              <a:t>How It’s Done/Analysis:</a:t>
            </a:r>
          </a:p>
          <a:p>
            <a:pPr lvl="1"/>
            <a:r>
              <a:rPr lang="en-US" sz="1400" dirty="0" smtClean="0"/>
              <a:t>Ends of glass tube plugged with soaked cotton</a:t>
            </a:r>
          </a:p>
          <a:p>
            <a:pPr lvl="1"/>
            <a:r>
              <a:rPr lang="en-US" sz="1400" dirty="0" smtClean="0"/>
              <a:t>White ring is NH</a:t>
            </a:r>
            <a:r>
              <a:rPr lang="en-US" sz="1400" baseline="-25000" dirty="0" smtClean="0"/>
              <a:t>4</a:t>
            </a:r>
            <a:r>
              <a:rPr lang="en-US" sz="1400" dirty="0" smtClean="0"/>
              <a:t>Cl </a:t>
            </a:r>
            <a:r>
              <a:rPr lang="en-US" sz="1400" dirty="0" err="1" smtClean="0"/>
              <a:t>ppt</a:t>
            </a:r>
            <a:endParaRPr lang="en-US" sz="1400" dirty="0" smtClean="0"/>
          </a:p>
          <a:p>
            <a:pPr lvl="1">
              <a:buNone/>
            </a:pPr>
            <a:endParaRPr lang="en-US" sz="1400" dirty="0" smtClean="0"/>
          </a:p>
          <a:p>
            <a:pPr lvl="1"/>
            <a:r>
              <a:rPr lang="en-US" sz="1400" dirty="0" err="1" smtClean="0"/>
              <a:t>Ppt</a:t>
            </a:r>
            <a:r>
              <a:rPr lang="en-US" sz="1400" dirty="0" smtClean="0"/>
              <a:t> will not be exactly in middle… </a:t>
            </a:r>
          </a:p>
          <a:p>
            <a:pPr lvl="2"/>
            <a:r>
              <a:rPr lang="en-US" sz="1400" dirty="0" smtClean="0"/>
              <a:t>Molar mass of NH</a:t>
            </a:r>
            <a:r>
              <a:rPr lang="en-US" sz="1400" baseline="-25000" dirty="0" smtClean="0"/>
              <a:t>3</a:t>
            </a:r>
            <a:r>
              <a:rPr lang="en-US" sz="1400" dirty="0" smtClean="0"/>
              <a:t> is lower than MM of </a:t>
            </a:r>
            <a:r>
              <a:rPr lang="en-US" sz="1400" dirty="0" err="1" smtClean="0"/>
              <a:t>HCl</a:t>
            </a:r>
            <a:r>
              <a:rPr lang="en-US" sz="1400" dirty="0" smtClean="0"/>
              <a:t>, so ring will be toward right side of tube</a:t>
            </a:r>
          </a:p>
          <a:p>
            <a:pPr lvl="2"/>
            <a:r>
              <a:rPr lang="en-US" sz="1400" dirty="0" smtClean="0"/>
              <a:t>Graham’s Law can be used to establish ratios which can be applied to distances </a:t>
            </a:r>
          </a:p>
        </p:txBody>
      </p:sp>
      <p:sp>
        <p:nvSpPr>
          <p:cNvPr id="25" name="Rectangle 24"/>
          <p:cNvSpPr/>
          <p:nvPr/>
        </p:nvSpPr>
        <p:spPr>
          <a:xfrm>
            <a:off x="7826678" y="1955108"/>
            <a:ext cx="1092350" cy="369332"/>
          </a:xfrm>
          <a:prstGeom prst="rect">
            <a:avLst/>
          </a:prstGeom>
        </p:spPr>
        <p:txBody>
          <a:bodyPr wrap="none">
            <a:spAutoFit/>
          </a:bodyPr>
          <a:lstStyle/>
          <a:p>
            <a:r>
              <a:rPr lang="en-US" dirty="0" smtClean="0">
                <a:hlinkClick r:id="rId8"/>
              </a:rPr>
              <a:t>Source 2</a:t>
            </a:r>
            <a:endParaRPr lang="en-US" dirty="0"/>
          </a:p>
        </p:txBody>
      </p:sp>
      <p:sp>
        <p:nvSpPr>
          <p:cNvPr id="26" name="TextBox 25"/>
          <p:cNvSpPr txBox="1"/>
          <p:nvPr/>
        </p:nvSpPr>
        <p:spPr>
          <a:xfrm>
            <a:off x="7895971" y="2730843"/>
            <a:ext cx="1053776" cy="369332"/>
          </a:xfrm>
          <a:prstGeom prst="rect">
            <a:avLst/>
          </a:prstGeom>
          <a:noFill/>
        </p:spPr>
        <p:txBody>
          <a:bodyPr wrap="square" rtlCol="0">
            <a:spAutoFit/>
          </a:bodyPr>
          <a:lstStyle/>
          <a:p>
            <a:r>
              <a:rPr lang="en-US" dirty="0" smtClean="0">
                <a:hlinkClick r:id="rId9"/>
              </a:rPr>
              <a:t>Video 2</a:t>
            </a:r>
            <a:endParaRPr lang="en-US" dirty="0"/>
          </a:p>
        </p:txBody>
      </p:sp>
      <p:sp>
        <p:nvSpPr>
          <p:cNvPr id="28" name="TextBox 27"/>
          <p:cNvSpPr txBox="1"/>
          <p:nvPr/>
        </p:nvSpPr>
        <p:spPr>
          <a:xfrm>
            <a:off x="7883612" y="3100175"/>
            <a:ext cx="1053776" cy="369332"/>
          </a:xfrm>
          <a:prstGeom prst="rect">
            <a:avLst/>
          </a:prstGeom>
          <a:noFill/>
        </p:spPr>
        <p:txBody>
          <a:bodyPr wrap="square" rtlCol="0">
            <a:spAutoFit/>
          </a:bodyPr>
          <a:lstStyle/>
          <a:p>
            <a:r>
              <a:rPr lang="en-US" dirty="0" smtClean="0">
                <a:hlinkClick r:id="rId10"/>
              </a:rPr>
              <a:t>Video 3</a:t>
            </a:r>
            <a:endParaRPr lang="en-US" dirty="0"/>
          </a:p>
        </p:txBody>
      </p:sp>
      <p:pic>
        <p:nvPicPr>
          <p:cNvPr id="8194" name="Picture 2" descr="http://www.docbrown.info/page03/3_52states/NH3HCldiffexpt.gif"/>
          <p:cNvPicPr>
            <a:picLocks noChangeAspect="1" noChangeArrowheads="1"/>
          </p:cNvPicPr>
          <p:nvPr/>
        </p:nvPicPr>
        <p:blipFill>
          <a:blip r:embed="rId11"/>
          <a:srcRect/>
          <a:stretch>
            <a:fillRect/>
          </a:stretch>
        </p:blipFill>
        <p:spPr bwMode="auto">
          <a:xfrm>
            <a:off x="2334469" y="4227898"/>
            <a:ext cx="6457580" cy="1248467"/>
          </a:xfrm>
          <a:prstGeom prst="rect">
            <a:avLst/>
          </a:prstGeom>
          <a:noFill/>
          <a:ln>
            <a:solidFill>
              <a:srgbClr val="00B0F0"/>
            </a:solidFill>
          </a:ln>
        </p:spPr>
      </p:pic>
      <p:sp>
        <p:nvSpPr>
          <p:cNvPr id="27" name="Rectangle 26"/>
          <p:cNvSpPr/>
          <p:nvPr/>
        </p:nvSpPr>
        <p:spPr>
          <a:xfrm>
            <a:off x="12768" y="720132"/>
            <a:ext cx="9039730" cy="5000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193" name="Picture 1"/>
          <p:cNvPicPr>
            <a:picLocks noChangeAspect="1" noChangeArrowheads="1"/>
          </p:cNvPicPr>
          <p:nvPr/>
        </p:nvPicPr>
        <p:blipFill>
          <a:blip r:embed="rId12"/>
          <a:srcRect l="26889" t="26727" r="32514" b="35493"/>
          <a:stretch>
            <a:fillRect/>
          </a:stretch>
        </p:blipFill>
        <p:spPr bwMode="auto">
          <a:xfrm>
            <a:off x="236978" y="942585"/>
            <a:ext cx="8366474" cy="4377546"/>
          </a:xfrm>
          <a:prstGeom prst="rect">
            <a:avLst/>
          </a:prstGeom>
          <a:noFill/>
          <a:ln w="9525">
            <a:noFill/>
            <a:miter lim="800000"/>
            <a:headEnd/>
            <a:tailEnd/>
          </a:ln>
        </p:spPr>
      </p:pic>
      <p:sp>
        <p:nvSpPr>
          <p:cNvPr id="30" name="Rounded Rectangle 29"/>
          <p:cNvSpPr/>
          <p:nvPr/>
        </p:nvSpPr>
        <p:spPr>
          <a:xfrm>
            <a:off x="402280" y="4289667"/>
            <a:ext cx="6972549" cy="97083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467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42"/>
                                        </p:tgtEl>
                                        <p:attrNameLst>
                                          <p:attrName>ppt_x</p:attrName>
                                        </p:attrNameLst>
                                      </p:cBhvr>
                                      <p:tavLst>
                                        <p:tav tm="0">
                                          <p:val>
                                            <p:strVal val="ppt_x"/>
                                          </p:val>
                                        </p:tav>
                                        <p:tav tm="100000">
                                          <p:val>
                                            <p:strVal val="ppt_x"/>
                                          </p:val>
                                        </p:tav>
                                      </p:tavLst>
                                    </p:anim>
                                    <p:anim calcmode="lin" valueType="num">
                                      <p:cBhvr additive="base">
                                        <p:cTn id="7" dur="500"/>
                                        <p:tgtEl>
                                          <p:spTgt spid="10242"/>
                                        </p:tgtEl>
                                        <p:attrNameLst>
                                          <p:attrName>ppt_y</p:attrName>
                                        </p:attrNameLst>
                                      </p:cBhvr>
                                      <p:tavLst>
                                        <p:tav tm="0">
                                          <p:val>
                                            <p:strVal val="ppt_y"/>
                                          </p:val>
                                        </p:tav>
                                        <p:tav tm="100000">
                                          <p:val>
                                            <p:strVal val="1+ppt_h/2"/>
                                          </p:val>
                                        </p:tav>
                                      </p:tavLst>
                                    </p:anim>
                                    <p:set>
                                      <p:cBhvr>
                                        <p:cTn id="8" dur="1" fill="hold">
                                          <p:stCondLst>
                                            <p:cond delay="499"/>
                                          </p:stCondLst>
                                        </p:cTn>
                                        <p:tgtEl>
                                          <p:spTgt spid="1024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ppt_x"/>
                                          </p:val>
                                        </p:tav>
                                      </p:tavLst>
                                    </p:anim>
                                    <p:anim calcmode="lin" valueType="num">
                                      <p:cBhvr additive="base">
                                        <p:cTn id="11" dur="500"/>
                                        <p:tgtEl>
                                          <p:spTgt spid="14"/>
                                        </p:tgtEl>
                                        <p:attrNameLst>
                                          <p:attrName>ppt_y</p:attrName>
                                        </p:attrNameLst>
                                      </p:cBhvr>
                                      <p:tavLst>
                                        <p:tav tm="0">
                                          <p:val>
                                            <p:strVal val="ppt_y"/>
                                          </p:val>
                                        </p:tav>
                                        <p:tav tm="100000">
                                          <p:val>
                                            <p:strVal val="1+ppt_h/2"/>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8"/>
                                        </p:tgtEl>
                                        <p:attrNameLst>
                                          <p:attrName>ppt_x</p:attrName>
                                        </p:attrNameLst>
                                      </p:cBhvr>
                                      <p:tavLst>
                                        <p:tav tm="0">
                                          <p:val>
                                            <p:strVal val="ppt_x"/>
                                          </p:val>
                                        </p:tav>
                                        <p:tav tm="100000">
                                          <p:val>
                                            <p:strVal val="ppt_x"/>
                                          </p:val>
                                        </p:tav>
                                      </p:tavLst>
                                    </p:anim>
                                    <p:anim calcmode="lin" valueType="num">
                                      <p:cBhvr additive="base">
                                        <p:cTn id="17" dur="500"/>
                                        <p:tgtEl>
                                          <p:spTgt spid="18"/>
                                        </p:tgtEl>
                                        <p:attrNameLst>
                                          <p:attrName>ppt_y</p:attrName>
                                        </p:attrNameLst>
                                      </p:cBhvr>
                                      <p:tavLst>
                                        <p:tav tm="0">
                                          <p:val>
                                            <p:strVal val="ppt_y"/>
                                          </p:val>
                                        </p:tav>
                                        <p:tav tm="100000">
                                          <p:val>
                                            <p:strVal val="1+ppt_h/2"/>
                                          </p:val>
                                        </p:tav>
                                      </p:tavLst>
                                    </p:anim>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7"/>
                                        </p:tgtEl>
                                        <p:attrNameLst>
                                          <p:attrName>ppt_x</p:attrName>
                                        </p:attrNameLst>
                                      </p:cBhvr>
                                      <p:tavLst>
                                        <p:tav tm="0">
                                          <p:val>
                                            <p:strVal val="ppt_x"/>
                                          </p:val>
                                        </p:tav>
                                        <p:tav tm="100000">
                                          <p:val>
                                            <p:strVal val="ppt_x"/>
                                          </p:val>
                                        </p:tav>
                                      </p:tavLst>
                                    </p:anim>
                                    <p:anim calcmode="lin" valueType="num">
                                      <p:cBhvr additive="base">
                                        <p:cTn id="23" dur="500"/>
                                        <p:tgtEl>
                                          <p:spTgt spid="17"/>
                                        </p:tgtEl>
                                        <p:attrNameLst>
                                          <p:attrName>ppt_y</p:attrName>
                                        </p:attrNameLst>
                                      </p:cBhvr>
                                      <p:tavLst>
                                        <p:tav tm="0">
                                          <p:val>
                                            <p:strVal val="ppt_y"/>
                                          </p:val>
                                        </p:tav>
                                        <p:tav tm="100000">
                                          <p:val>
                                            <p:strVal val="1+ppt_h/2"/>
                                          </p:val>
                                        </p:tav>
                                      </p:tavLst>
                                    </p:anim>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6"/>
                                        </p:tgtEl>
                                        <p:attrNameLst>
                                          <p:attrName>ppt_x</p:attrName>
                                        </p:attrNameLst>
                                      </p:cBhvr>
                                      <p:tavLst>
                                        <p:tav tm="0">
                                          <p:val>
                                            <p:strVal val="ppt_x"/>
                                          </p:val>
                                        </p:tav>
                                        <p:tav tm="100000">
                                          <p:val>
                                            <p:strVal val="ppt_x"/>
                                          </p:val>
                                        </p:tav>
                                      </p:tavLst>
                                    </p:anim>
                                    <p:anim calcmode="lin" valueType="num">
                                      <p:cBhvr additive="base">
                                        <p:cTn id="29" dur="500"/>
                                        <p:tgtEl>
                                          <p:spTgt spid="16"/>
                                        </p:tgtEl>
                                        <p:attrNameLst>
                                          <p:attrName>ppt_y</p:attrName>
                                        </p:attrNameLst>
                                      </p:cBhvr>
                                      <p:tavLst>
                                        <p:tav tm="0">
                                          <p:val>
                                            <p:strVal val="ppt_y"/>
                                          </p:val>
                                        </p:tav>
                                        <p:tav tm="100000">
                                          <p:val>
                                            <p:strVal val="1+ppt_h/2"/>
                                          </p:val>
                                        </p:tav>
                                      </p:tavLst>
                                    </p:anim>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8194"/>
                                        </p:tgtEl>
                                        <p:attrNameLst>
                                          <p:attrName>ppt_x</p:attrName>
                                        </p:attrNameLst>
                                      </p:cBhvr>
                                      <p:tavLst>
                                        <p:tav tm="0">
                                          <p:val>
                                            <p:strVal val="ppt_x"/>
                                          </p:val>
                                        </p:tav>
                                        <p:tav tm="100000">
                                          <p:val>
                                            <p:strVal val="ppt_x"/>
                                          </p:val>
                                        </p:tav>
                                      </p:tavLst>
                                    </p:anim>
                                    <p:anim calcmode="lin" valueType="num">
                                      <p:cBhvr additive="base">
                                        <p:cTn id="35" dur="500"/>
                                        <p:tgtEl>
                                          <p:spTgt spid="8194"/>
                                        </p:tgtEl>
                                        <p:attrNameLst>
                                          <p:attrName>ppt_y</p:attrName>
                                        </p:attrNameLst>
                                      </p:cBhvr>
                                      <p:tavLst>
                                        <p:tav tm="0">
                                          <p:val>
                                            <p:strVal val="ppt_y"/>
                                          </p:val>
                                        </p:tav>
                                        <p:tav tm="100000">
                                          <p:val>
                                            <p:strVal val="1+ppt_h/2"/>
                                          </p:val>
                                        </p:tav>
                                      </p:tavLst>
                                    </p:anim>
                                    <p:set>
                                      <p:cBhvr>
                                        <p:cTn id="36" dur="1" fill="hold">
                                          <p:stCondLst>
                                            <p:cond delay="499"/>
                                          </p:stCondLst>
                                        </p:cTn>
                                        <p:tgtEl>
                                          <p:spTgt spid="819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1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45" presetID="1" presetClass="entr" presetSubtype="0" fill="hold" grpId="1"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animBg="1"/>
      <p:bldP spid="30" grpId="0" animBg="1"/>
      <p:bldP spid="3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659532" y="2153920"/>
            <a:ext cx="1392966" cy="369332"/>
          </a:xfrm>
          <a:prstGeom prst="rect">
            <a:avLst/>
          </a:prstGeom>
          <a:noFill/>
        </p:spPr>
        <p:txBody>
          <a:bodyPr wrap="square" rtlCol="0">
            <a:spAutoFit/>
          </a:bodyPr>
          <a:lstStyle/>
          <a:p>
            <a:r>
              <a:rPr lang="en-US" dirty="0" smtClean="0">
                <a:hlinkClick r:id="rId2"/>
              </a:rPr>
              <a:t>Virtual Lab</a:t>
            </a:r>
            <a:endParaRPr lang="en-US" dirty="0"/>
          </a:p>
        </p:txBody>
      </p:sp>
      <p:sp>
        <p:nvSpPr>
          <p:cNvPr id="7" name="Title 6"/>
          <p:cNvSpPr>
            <a:spLocks noGrp="1"/>
          </p:cNvSpPr>
          <p:nvPr>
            <p:ph type="title"/>
          </p:nvPr>
        </p:nvSpPr>
        <p:spPr>
          <a:xfrm>
            <a:off x="498474" y="189998"/>
            <a:ext cx="7556313" cy="1116106"/>
          </a:xfrm>
        </p:spPr>
        <p:txBody>
          <a:bodyPr/>
          <a:lstStyle/>
          <a:p>
            <a:r>
              <a:rPr lang="en-US" dirty="0" smtClean="0">
                <a:solidFill>
                  <a:srgbClr val="00B0F0"/>
                </a:solidFill>
              </a:rPr>
              <a:t>Chromatography</a:t>
            </a:r>
            <a:endParaRPr lang="en-US" dirty="0">
              <a:solidFill>
                <a:srgbClr val="00B0F0"/>
              </a:solidFill>
            </a:endParaRP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9220" name="Picture 4" descr="http://4.bp.blogspot.com/-AUAIUsg1hPA/Td6OGmD8hXI/AAAAAAAACQw/74lwLwTsvOU/s1600/Chromatography-2.jpg"/>
          <p:cNvPicPr>
            <a:picLocks noChangeAspect="1" noChangeArrowheads="1"/>
          </p:cNvPicPr>
          <p:nvPr/>
        </p:nvPicPr>
        <p:blipFill>
          <a:blip r:embed="rId5"/>
          <a:srcRect/>
          <a:stretch>
            <a:fillRect/>
          </a:stretch>
        </p:blipFill>
        <p:spPr bwMode="auto">
          <a:xfrm>
            <a:off x="0" y="703376"/>
            <a:ext cx="4547286" cy="3160365"/>
          </a:xfrm>
          <a:prstGeom prst="rect">
            <a:avLst/>
          </a:prstGeom>
          <a:noFill/>
        </p:spPr>
      </p:pic>
      <p:sp>
        <p:nvSpPr>
          <p:cNvPr id="13" name="TextBox 12"/>
          <p:cNvSpPr txBox="1"/>
          <p:nvPr/>
        </p:nvSpPr>
        <p:spPr>
          <a:xfrm>
            <a:off x="88304" y="3299939"/>
            <a:ext cx="4626972" cy="369332"/>
          </a:xfrm>
          <a:prstGeom prst="rect">
            <a:avLst/>
          </a:prstGeom>
          <a:noFill/>
        </p:spPr>
        <p:txBody>
          <a:bodyPr wrap="none" rtlCol="0">
            <a:spAutoFit/>
          </a:bodyPr>
          <a:lstStyle/>
          <a:p>
            <a:r>
              <a:rPr lang="en-US" dirty="0" smtClean="0">
                <a:hlinkClick r:id="rId6"/>
              </a:rPr>
              <a:t>Source</a:t>
            </a:r>
            <a:r>
              <a:rPr lang="en-US" dirty="0" smtClean="0"/>
              <a:t> </a:t>
            </a:r>
            <a:r>
              <a:rPr lang="en-US" sz="1200" dirty="0" smtClean="0"/>
              <a:t>(includes nice discussion of biological applications)</a:t>
            </a:r>
            <a:endParaRPr lang="en-US" sz="1200" dirty="0"/>
          </a:p>
        </p:txBody>
      </p:sp>
      <p:sp>
        <p:nvSpPr>
          <p:cNvPr id="15" name="TextBox 14"/>
          <p:cNvSpPr txBox="1"/>
          <p:nvPr/>
        </p:nvSpPr>
        <p:spPr>
          <a:xfrm>
            <a:off x="4981389" y="5805059"/>
            <a:ext cx="4162607" cy="1051560"/>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2.7: The student is able to explain how solutes can be separated by chromatography based on intermolecular interactions. </a:t>
            </a:r>
          </a:p>
          <a:p>
            <a:r>
              <a:rPr lang="en-US" sz="900" dirty="0" smtClean="0"/>
              <a:t>LO 2.10: The student can design and/or interpret the results of a separation experiment (filtration, paper chromatography, column chromatography, or distillation) in terms of the relative strength of interactions among and between the components. </a:t>
            </a:r>
            <a:r>
              <a:rPr lang="en-US" dirty="0"/>
              <a:t>			</a:t>
            </a:r>
          </a:p>
        </p:txBody>
      </p:sp>
      <p:sp>
        <p:nvSpPr>
          <p:cNvPr id="16" name="TextBox 15"/>
          <p:cNvSpPr txBox="1"/>
          <p:nvPr/>
        </p:nvSpPr>
        <p:spPr>
          <a:xfrm>
            <a:off x="-1" y="5820918"/>
            <a:ext cx="4981389" cy="105156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5.1The student can </a:t>
            </a:r>
            <a:r>
              <a:rPr lang="en-US" sz="900" i="1" dirty="0" smtClean="0"/>
              <a:t>analyze data </a:t>
            </a:r>
            <a:r>
              <a:rPr lang="en-US" sz="900" dirty="0" smtClean="0"/>
              <a:t>to identify patterns or relationships.</a:t>
            </a:r>
          </a:p>
          <a:p>
            <a:pPr marL="0" lvl="1"/>
            <a:r>
              <a:rPr lang="en-US" sz="900" dirty="0" smtClean="0"/>
              <a:t>6.2 The student can </a:t>
            </a:r>
            <a:r>
              <a:rPr lang="en-US" sz="900" i="1" dirty="0" smtClean="0"/>
              <a:t>construct explanations of phenomena based on evidence </a:t>
            </a:r>
            <a:r>
              <a:rPr lang="en-US" sz="900" dirty="0" smtClean="0"/>
              <a:t>produced through scientific practices.</a:t>
            </a:r>
          </a:p>
          <a:p>
            <a:pPr marL="0" lvl="1"/>
            <a:endParaRPr lang="en-US" sz="900" dirty="0" smtClean="0"/>
          </a:p>
        </p:txBody>
      </p:sp>
      <p:pic>
        <p:nvPicPr>
          <p:cNvPr id="9223" name="Picture 7">
            <a:hlinkClick r:id="rId7"/>
          </p:cNvPr>
          <p:cNvPicPr>
            <a:picLocks noChangeAspect="1" noChangeArrowheads="1"/>
          </p:cNvPicPr>
          <p:nvPr/>
        </p:nvPicPr>
        <p:blipFill>
          <a:blip r:embed="rId8"/>
          <a:srcRect l="13094" t="13382" r="23563" b="6038"/>
          <a:stretch>
            <a:fillRect/>
          </a:stretch>
        </p:blipFill>
        <p:spPr bwMode="auto">
          <a:xfrm>
            <a:off x="4602851" y="189998"/>
            <a:ext cx="3056680" cy="2186186"/>
          </a:xfrm>
          <a:prstGeom prst="rect">
            <a:avLst/>
          </a:prstGeom>
          <a:noFill/>
          <a:ln w="9525">
            <a:noFill/>
            <a:miter lim="800000"/>
            <a:headEnd/>
            <a:tailEnd/>
          </a:ln>
        </p:spPr>
      </p:pic>
      <p:sp>
        <p:nvSpPr>
          <p:cNvPr id="17" name="Oval Callout 16"/>
          <p:cNvSpPr/>
          <p:nvPr/>
        </p:nvSpPr>
        <p:spPr>
          <a:xfrm>
            <a:off x="1682134" y="0"/>
            <a:ext cx="3299254" cy="1677555"/>
          </a:xfrm>
          <a:prstGeom prst="wedgeEllipseCallout">
            <a:avLst>
              <a:gd name="adj1" fmla="val 57445"/>
              <a:gd name="adj2" fmla="val 330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here to watch animation explaining column chromatography</a:t>
            </a:r>
            <a:endParaRPr lang="en-US" dirty="0"/>
          </a:p>
        </p:txBody>
      </p:sp>
      <p:pic>
        <p:nvPicPr>
          <p:cNvPr id="9222" name="Picture 6" descr="Column Chromatography&#10;Column chromatography: technique that uses an adsorbent packed in a&#10;glass column, and a solvent that..."/>
          <p:cNvPicPr>
            <a:picLocks noChangeAspect="1" noChangeArrowheads="1"/>
          </p:cNvPicPr>
          <p:nvPr/>
        </p:nvPicPr>
        <p:blipFill>
          <a:blip r:embed="rId9"/>
          <a:srcRect l="7769" t="6931" r="7811" b="10563"/>
          <a:stretch>
            <a:fillRect/>
          </a:stretch>
        </p:blipFill>
        <p:spPr bwMode="auto">
          <a:xfrm>
            <a:off x="4696413" y="2497704"/>
            <a:ext cx="4337221" cy="3275910"/>
          </a:xfrm>
          <a:prstGeom prst="rect">
            <a:avLst/>
          </a:prstGeom>
          <a:noFill/>
        </p:spPr>
      </p:pic>
      <p:sp>
        <p:nvSpPr>
          <p:cNvPr id="14" name="Right Arrow 13"/>
          <p:cNvSpPr/>
          <p:nvPr/>
        </p:nvSpPr>
        <p:spPr>
          <a:xfrm>
            <a:off x="3193583" y="3669271"/>
            <a:ext cx="2035138" cy="12653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Advantage: We can collect and use the fractions </a:t>
            </a:r>
            <a:endParaRPr lang="en-US" sz="1500" dirty="0"/>
          </a:p>
        </p:txBody>
      </p:sp>
      <p:sp>
        <p:nvSpPr>
          <p:cNvPr id="20" name="Content Placeholder 4"/>
          <p:cNvSpPr>
            <a:spLocks noGrp="1"/>
          </p:cNvSpPr>
          <p:nvPr>
            <p:ph sz="half" idx="1"/>
          </p:nvPr>
        </p:nvSpPr>
        <p:spPr>
          <a:xfrm>
            <a:off x="88304" y="3724595"/>
            <a:ext cx="3567932" cy="2096323"/>
          </a:xfrm>
        </p:spPr>
        <p:txBody>
          <a:bodyPr>
            <a:normAutofit/>
          </a:bodyPr>
          <a:lstStyle/>
          <a:p>
            <a:r>
              <a:rPr lang="en-US" sz="1600" dirty="0" smtClean="0"/>
              <a:t>Main Error:</a:t>
            </a:r>
          </a:p>
          <a:p>
            <a:pPr lvl="1"/>
            <a:r>
              <a:rPr lang="en-US" sz="1600" dirty="0" smtClean="0"/>
              <a:t>Incomplete Separation</a:t>
            </a:r>
          </a:p>
          <a:p>
            <a:r>
              <a:rPr lang="en-US" sz="1600" dirty="0" smtClean="0"/>
              <a:t>Can be caused by:</a:t>
            </a:r>
          </a:p>
          <a:p>
            <a:pPr lvl="1"/>
            <a:r>
              <a:rPr lang="en-US" sz="1600" dirty="0" smtClean="0"/>
              <a:t>Inconsistent spotting</a:t>
            </a:r>
          </a:p>
          <a:p>
            <a:pPr lvl="1"/>
            <a:r>
              <a:rPr lang="en-US" sz="1600" dirty="0" smtClean="0"/>
              <a:t>Overloading</a:t>
            </a:r>
          </a:p>
          <a:p>
            <a:pPr lvl="1"/>
            <a:r>
              <a:rPr lang="en-US" sz="1600" dirty="0" smtClean="0"/>
              <a:t>Improper packing (column)</a:t>
            </a:r>
          </a:p>
          <a:p>
            <a:pPr lvl="1"/>
            <a:r>
              <a:rPr lang="en-US" sz="1600" dirty="0" smtClean="0"/>
              <a:t>Poor solvent choice</a:t>
            </a:r>
          </a:p>
        </p:txBody>
      </p:sp>
    </p:spTree>
    <p:extLst>
      <p:ext uri="{BB962C8B-B14F-4D97-AF65-F5344CB8AC3E}">
        <p14:creationId xmlns:p14="http://schemas.microsoft.com/office/powerpoint/2010/main" val="1366835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3000" fill="hold"/>
                                        <p:tgtEl>
                                          <p:spTgt spid="922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slide(fromBottom)">
                                      <p:cBhvr>
                                        <p:cTn id="16" dur="500"/>
                                        <p:tgtEl>
                                          <p:spTgt spid="20">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slide(fromBottom)">
                                      <p:cBhvr>
                                        <p:cTn id="19" dur="500"/>
                                        <p:tgtEl>
                                          <p:spTgt spid="2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0">
                                            <p:txEl>
                                              <p:pRg st="2" end="2"/>
                                            </p:txEl>
                                          </p:spTgt>
                                        </p:tgtEl>
                                        <p:attrNameLst>
                                          <p:attrName>style.visibility</p:attrName>
                                        </p:attrNameLst>
                                      </p:cBhvr>
                                      <p:to>
                                        <p:strVal val="visible"/>
                                      </p:to>
                                    </p:set>
                                    <p:animEffect transition="in" filter="slide(fromBottom)">
                                      <p:cBhvr>
                                        <p:cTn id="24" dur="500"/>
                                        <p:tgtEl>
                                          <p:spTgt spid="20">
                                            <p:txEl>
                                              <p:pRg st="2" end="2"/>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slide(fromBottom)">
                                      <p:cBhvr>
                                        <p:cTn id="27" dur="500"/>
                                        <p:tgtEl>
                                          <p:spTgt spid="20">
                                            <p:txEl>
                                              <p:pRg st="3" end="3"/>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slide(fromBottom)">
                                      <p:cBhvr>
                                        <p:cTn id="30" dur="500"/>
                                        <p:tgtEl>
                                          <p:spTgt spid="20">
                                            <p:txEl>
                                              <p:pRg st="4" end="4"/>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0">
                                            <p:txEl>
                                              <p:pRg st="5" end="5"/>
                                            </p:txEl>
                                          </p:spTgt>
                                        </p:tgtEl>
                                        <p:attrNameLst>
                                          <p:attrName>style.visibility</p:attrName>
                                        </p:attrNameLst>
                                      </p:cBhvr>
                                      <p:to>
                                        <p:strVal val="visible"/>
                                      </p:to>
                                    </p:set>
                                    <p:animEffect transition="in" filter="slide(fromBottom)">
                                      <p:cBhvr>
                                        <p:cTn id="33" dur="500"/>
                                        <p:tgtEl>
                                          <p:spTgt spid="20">
                                            <p:txEl>
                                              <p:pRg st="5" end="5"/>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0">
                                            <p:txEl>
                                              <p:pRg st="6" end="6"/>
                                            </p:txEl>
                                          </p:spTgt>
                                        </p:tgtEl>
                                        <p:attrNameLst>
                                          <p:attrName>style.visibility</p:attrName>
                                        </p:attrNameLst>
                                      </p:cBhvr>
                                      <p:to>
                                        <p:strVal val="visible"/>
                                      </p:to>
                                    </p:set>
                                    <p:animEffect transition="in" filter="slide(fromBottom)">
                                      <p:cBhvr>
                                        <p:cTn id="36"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11560" y="3807116"/>
            <a:ext cx="3396749" cy="166199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Filter and collect alum crystals</a:t>
            </a:r>
            <a:endParaRPr lang="en-US" baseline="-25000" dirty="0" smtClean="0"/>
          </a:p>
          <a:p>
            <a:endParaRPr lang="en-US" dirty="0" smtClean="0"/>
          </a:p>
          <a:p>
            <a:r>
              <a:rPr lang="en-US" sz="1600" dirty="0" smtClean="0"/>
              <a:t>Possible Error Sources: crystals escape to filtrate, crystals not washed well and remain wet</a:t>
            </a:r>
          </a:p>
          <a:p>
            <a:endParaRPr lang="en-US" dirty="0"/>
          </a:p>
        </p:txBody>
      </p:sp>
      <p:sp>
        <p:nvSpPr>
          <p:cNvPr id="53" name="TextBox 52"/>
          <p:cNvSpPr txBox="1"/>
          <p:nvPr/>
        </p:nvSpPr>
        <p:spPr>
          <a:xfrm>
            <a:off x="311560" y="3807116"/>
            <a:ext cx="3396749" cy="166199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err="1" smtClean="0"/>
              <a:t>Recrystallize</a:t>
            </a:r>
            <a:r>
              <a:rPr lang="en-US" dirty="0" smtClean="0"/>
              <a:t> alum in ice bath</a:t>
            </a:r>
            <a:endParaRPr lang="en-US" baseline="-25000" dirty="0" smtClean="0"/>
          </a:p>
          <a:p>
            <a:endParaRPr lang="en-US" dirty="0" smtClean="0"/>
          </a:p>
          <a:p>
            <a:r>
              <a:rPr lang="en-US" sz="1600" dirty="0" smtClean="0"/>
              <a:t>Possible Error Sources: crystals form too quickly, incomplete </a:t>
            </a:r>
            <a:r>
              <a:rPr lang="en-US" sz="1600" dirty="0" err="1" smtClean="0"/>
              <a:t>recrystallization</a:t>
            </a:r>
            <a:endParaRPr lang="en-US" sz="1600" dirty="0" smtClean="0"/>
          </a:p>
          <a:p>
            <a:endParaRPr lang="en-US" dirty="0"/>
          </a:p>
        </p:txBody>
      </p:sp>
      <p:sp>
        <p:nvSpPr>
          <p:cNvPr id="7" name="Title 6"/>
          <p:cNvSpPr>
            <a:spLocks noGrp="1"/>
          </p:cNvSpPr>
          <p:nvPr>
            <p:ph type="title"/>
          </p:nvPr>
        </p:nvSpPr>
        <p:spPr>
          <a:xfrm>
            <a:off x="498474" y="189998"/>
            <a:ext cx="7556313" cy="1116106"/>
          </a:xfrm>
        </p:spPr>
        <p:txBody>
          <a:bodyPr/>
          <a:lstStyle/>
          <a:p>
            <a:r>
              <a:rPr lang="en-US" dirty="0" smtClean="0">
                <a:solidFill>
                  <a:srgbClr val="00B0F0"/>
                </a:solidFill>
              </a:rPr>
              <a:t>Synthesis</a:t>
            </a:r>
            <a:endParaRPr lang="en-US" dirty="0">
              <a:solidFill>
                <a:srgbClr val="00B0F0"/>
              </a:solidFill>
            </a:endParaRPr>
          </a:p>
        </p:txBody>
      </p:sp>
      <p:sp>
        <p:nvSpPr>
          <p:cNvPr id="8" name="Content Placeholder 7"/>
          <p:cNvSpPr>
            <a:spLocks noGrp="1"/>
          </p:cNvSpPr>
          <p:nvPr>
            <p:ph sz="half" idx="1"/>
          </p:nvPr>
        </p:nvSpPr>
        <p:spPr>
          <a:xfrm>
            <a:off x="455722" y="965540"/>
            <a:ext cx="7599065" cy="2441291"/>
          </a:xfrm>
        </p:spPr>
        <p:txBody>
          <a:bodyPr>
            <a:normAutofit fontScale="92500" lnSpcReduction="10000"/>
          </a:bodyPr>
          <a:lstStyle/>
          <a:p>
            <a:r>
              <a:rPr lang="en-US" dirty="0" smtClean="0"/>
              <a:t>Inorganic Synthesis Examples: </a:t>
            </a:r>
          </a:p>
          <a:p>
            <a:pPr lvl="1"/>
            <a:r>
              <a:rPr lang="en-US" dirty="0" smtClean="0"/>
              <a:t>Synthesis of Coordination Compound  </a:t>
            </a:r>
          </a:p>
          <a:p>
            <a:pPr lvl="1"/>
            <a:r>
              <a:rPr lang="en-US" dirty="0" smtClean="0"/>
              <a:t>Synthesis of Alum from aluminum</a:t>
            </a:r>
          </a:p>
          <a:p>
            <a:r>
              <a:rPr lang="en-US" dirty="0" smtClean="0"/>
              <a:t>Organic Synthesis Example: </a:t>
            </a:r>
          </a:p>
          <a:p>
            <a:pPr lvl="1"/>
            <a:r>
              <a:rPr lang="en-US" dirty="0" smtClean="0"/>
              <a:t>Synthesis of Aspirin</a:t>
            </a:r>
          </a:p>
          <a:p>
            <a:r>
              <a:rPr lang="en-US" dirty="0" smtClean="0"/>
              <a:t>Syntheses are done in solution, and require purification by filtration, </a:t>
            </a:r>
            <a:r>
              <a:rPr lang="en-US" dirty="0" err="1" smtClean="0"/>
              <a:t>recrystalization</a:t>
            </a:r>
            <a:r>
              <a:rPr lang="en-US" dirty="0" smtClean="0"/>
              <a:t>, column chromatography or a combination</a:t>
            </a:r>
          </a:p>
          <a:p>
            <a:r>
              <a:rPr lang="en-US" dirty="0" smtClean="0"/>
              <a:t>% Yield is calculated; analysis is done by melting point, NMR, IR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430211"/>
            <a:ext cx="9144000" cy="369332"/>
          </a:xfrm>
          <a:prstGeom prst="rect">
            <a:avLst/>
          </a:prstGeom>
          <a:noFill/>
        </p:spPr>
        <p:txBody>
          <a:bodyPr wrap="square" rtlCol="0">
            <a:spAutoFit/>
          </a:bodyPr>
          <a:lstStyle/>
          <a:p>
            <a:r>
              <a:rPr lang="en-US" dirty="0" smtClean="0"/>
              <a:t>LO: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7170" name="Picture 2" descr="http://4.bp.blogspot.com/-gGOVRTq5yEc/Tm0VVn-SxjI/AAAAAAAAJxE/gPNnyv6MyQw/s1600/Synthesis_of_Aspirin_3.png"/>
          <p:cNvPicPr>
            <a:picLocks noChangeAspect="1" noChangeArrowheads="1"/>
          </p:cNvPicPr>
          <p:nvPr/>
        </p:nvPicPr>
        <p:blipFill>
          <a:blip r:embed="rId4"/>
          <a:srcRect/>
          <a:stretch>
            <a:fillRect/>
          </a:stretch>
        </p:blipFill>
        <p:spPr bwMode="auto">
          <a:xfrm>
            <a:off x="4086653" y="1465238"/>
            <a:ext cx="3572880" cy="910980"/>
          </a:xfrm>
          <a:prstGeom prst="rect">
            <a:avLst/>
          </a:prstGeom>
          <a:noFill/>
        </p:spPr>
      </p:pic>
      <p:sp>
        <p:nvSpPr>
          <p:cNvPr id="21" name="U-Turn Arrow 20"/>
          <p:cNvSpPr/>
          <p:nvPr/>
        </p:nvSpPr>
        <p:spPr>
          <a:xfrm flipV="1">
            <a:off x="2211860" y="2252648"/>
            <a:ext cx="4031428" cy="268128"/>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7659532" y="2277490"/>
            <a:ext cx="1392966" cy="369332"/>
          </a:xfrm>
          <a:prstGeom prst="rect">
            <a:avLst/>
          </a:prstGeom>
          <a:noFill/>
        </p:spPr>
        <p:txBody>
          <a:bodyPr wrap="square" rtlCol="0">
            <a:spAutoFit/>
          </a:bodyPr>
          <a:lstStyle/>
          <a:p>
            <a:r>
              <a:rPr lang="en-US" dirty="0" smtClean="0">
                <a:hlinkClick r:id="rId5"/>
              </a:rPr>
              <a:t>Virtual Lab</a:t>
            </a:r>
            <a:endParaRPr lang="en-US" dirty="0"/>
          </a:p>
        </p:txBody>
      </p:sp>
      <p:sp>
        <p:nvSpPr>
          <p:cNvPr id="23" name="TextBox 22"/>
          <p:cNvSpPr txBox="1"/>
          <p:nvPr/>
        </p:nvSpPr>
        <p:spPr>
          <a:xfrm>
            <a:off x="159160" y="3406831"/>
            <a:ext cx="3366755" cy="369332"/>
          </a:xfrm>
          <a:prstGeom prst="rect">
            <a:avLst/>
          </a:prstGeom>
          <a:noFill/>
        </p:spPr>
        <p:txBody>
          <a:bodyPr wrap="none" rtlCol="0">
            <a:spAutoFit/>
          </a:bodyPr>
          <a:lstStyle/>
          <a:p>
            <a:r>
              <a:rPr lang="en-US" dirty="0" smtClean="0"/>
              <a:t>Synthesizing Alum Procedure:</a:t>
            </a:r>
            <a:endParaRPr lang="en-US" dirty="0"/>
          </a:p>
        </p:txBody>
      </p:sp>
      <p:pic>
        <p:nvPicPr>
          <p:cNvPr id="7172" name="Picture 4" descr="http://www.chem.uiuc.edu/chem103/aluminum/product.jpg"/>
          <p:cNvPicPr>
            <a:picLocks noChangeAspect="1" noChangeArrowheads="1"/>
          </p:cNvPicPr>
          <p:nvPr/>
        </p:nvPicPr>
        <p:blipFill>
          <a:blip r:embed="rId6"/>
          <a:srcRect r="7177"/>
          <a:stretch>
            <a:fillRect/>
          </a:stretch>
        </p:blipFill>
        <p:spPr bwMode="auto">
          <a:xfrm>
            <a:off x="6387944" y="3776163"/>
            <a:ext cx="2360640" cy="1905000"/>
          </a:xfrm>
          <a:prstGeom prst="rect">
            <a:avLst/>
          </a:prstGeom>
          <a:noFill/>
        </p:spPr>
      </p:pic>
      <p:grpSp>
        <p:nvGrpSpPr>
          <p:cNvPr id="44" name="Group 43"/>
          <p:cNvGrpSpPr/>
          <p:nvPr/>
        </p:nvGrpSpPr>
        <p:grpSpPr>
          <a:xfrm>
            <a:off x="4223064" y="3776163"/>
            <a:ext cx="4525520" cy="2004182"/>
            <a:chOff x="4223064" y="3776163"/>
            <a:chExt cx="4525520" cy="2004182"/>
          </a:xfrm>
        </p:grpSpPr>
        <p:pic>
          <p:nvPicPr>
            <p:cNvPr id="7174" name="Picture 6" descr="http://www.chem.uiuc.edu/chem103/aluminum/filterppt.jpg"/>
            <p:cNvPicPr>
              <a:picLocks noChangeAspect="1" noChangeArrowheads="1"/>
            </p:cNvPicPr>
            <p:nvPr/>
          </p:nvPicPr>
          <p:blipFill>
            <a:blip r:embed="rId7"/>
            <a:srcRect/>
            <a:stretch>
              <a:fillRect/>
            </a:stretch>
          </p:blipFill>
          <p:spPr bwMode="auto">
            <a:xfrm>
              <a:off x="6837214" y="3776163"/>
              <a:ext cx="1911370" cy="1905000"/>
            </a:xfrm>
            <a:prstGeom prst="rect">
              <a:avLst/>
            </a:prstGeom>
            <a:noFill/>
          </p:spPr>
        </p:pic>
        <p:pic>
          <p:nvPicPr>
            <p:cNvPr id="7176" name="Picture 8" descr="http://www.chem.uiuc.edu/chem103/aluminum/filterapparatus3.jpg"/>
            <p:cNvPicPr>
              <a:picLocks noChangeAspect="1" noChangeArrowheads="1"/>
            </p:cNvPicPr>
            <p:nvPr/>
          </p:nvPicPr>
          <p:blipFill>
            <a:blip r:embed="rId8"/>
            <a:srcRect/>
            <a:stretch>
              <a:fillRect/>
            </a:stretch>
          </p:blipFill>
          <p:spPr bwMode="auto">
            <a:xfrm>
              <a:off x="4223064" y="3776163"/>
              <a:ext cx="2614150" cy="2004182"/>
            </a:xfrm>
            <a:prstGeom prst="rect">
              <a:avLst/>
            </a:prstGeom>
            <a:noFill/>
          </p:spPr>
        </p:pic>
      </p:grpSp>
      <p:grpSp>
        <p:nvGrpSpPr>
          <p:cNvPr id="25" name="Group 24"/>
          <p:cNvGrpSpPr/>
          <p:nvPr/>
        </p:nvGrpSpPr>
        <p:grpSpPr>
          <a:xfrm>
            <a:off x="4223064" y="3764495"/>
            <a:ext cx="4525520" cy="2015850"/>
            <a:chOff x="5189838" y="3285083"/>
            <a:chExt cx="3741280" cy="2522391"/>
          </a:xfrm>
        </p:grpSpPr>
        <p:pic>
          <p:nvPicPr>
            <p:cNvPr id="7178" name="Picture 10" descr="http://www.chem.uiuc.edu/chem103/aluminum/AddEtOHcold.jpg"/>
            <p:cNvPicPr>
              <a:picLocks noChangeAspect="1" noChangeArrowheads="1"/>
            </p:cNvPicPr>
            <p:nvPr/>
          </p:nvPicPr>
          <p:blipFill>
            <a:blip r:embed="rId9"/>
            <a:srcRect/>
            <a:stretch>
              <a:fillRect/>
            </a:stretch>
          </p:blipFill>
          <p:spPr bwMode="auto">
            <a:xfrm>
              <a:off x="7083945" y="3317447"/>
              <a:ext cx="1847173" cy="2462897"/>
            </a:xfrm>
            <a:prstGeom prst="rect">
              <a:avLst/>
            </a:prstGeom>
            <a:noFill/>
          </p:spPr>
        </p:pic>
        <p:pic>
          <p:nvPicPr>
            <p:cNvPr id="7180" name="Picture 12" descr="http://www.chem.uiuc.edu/chem103/aluminum/cool.jpg"/>
            <p:cNvPicPr>
              <a:picLocks noChangeAspect="1" noChangeArrowheads="1"/>
            </p:cNvPicPr>
            <p:nvPr/>
          </p:nvPicPr>
          <p:blipFill>
            <a:blip r:embed="rId10"/>
            <a:srcRect/>
            <a:stretch>
              <a:fillRect/>
            </a:stretch>
          </p:blipFill>
          <p:spPr bwMode="auto">
            <a:xfrm>
              <a:off x="5189838" y="3285083"/>
              <a:ext cx="1891793" cy="2522391"/>
            </a:xfrm>
            <a:prstGeom prst="rect">
              <a:avLst/>
            </a:prstGeom>
            <a:noFill/>
          </p:spPr>
        </p:pic>
      </p:grpSp>
      <p:grpSp>
        <p:nvGrpSpPr>
          <p:cNvPr id="46" name="Group 45"/>
          <p:cNvGrpSpPr/>
          <p:nvPr/>
        </p:nvGrpSpPr>
        <p:grpSpPr>
          <a:xfrm>
            <a:off x="4086652" y="3406831"/>
            <a:ext cx="4667056" cy="2361157"/>
            <a:chOff x="4086652" y="3418499"/>
            <a:chExt cx="4667056" cy="2361157"/>
          </a:xfrm>
        </p:grpSpPr>
        <p:pic>
          <p:nvPicPr>
            <p:cNvPr id="7182" name="Picture 14" descr="http://www.chem.uiuc.edu/chem103/aluminum/translucent.jpg"/>
            <p:cNvPicPr>
              <a:picLocks noChangeAspect="1" noChangeArrowheads="1"/>
            </p:cNvPicPr>
            <p:nvPr/>
          </p:nvPicPr>
          <p:blipFill>
            <a:blip r:embed="rId11"/>
            <a:srcRect l="9699" r="9958"/>
            <a:stretch>
              <a:fillRect/>
            </a:stretch>
          </p:blipFill>
          <p:spPr bwMode="auto">
            <a:xfrm>
              <a:off x="7482330" y="3433863"/>
              <a:ext cx="1271378" cy="2345123"/>
            </a:xfrm>
            <a:prstGeom prst="rect">
              <a:avLst/>
            </a:prstGeom>
            <a:noFill/>
          </p:spPr>
        </p:pic>
        <p:pic>
          <p:nvPicPr>
            <p:cNvPr id="7184" name="Picture 16" descr="http://www.chem.uiuc.edu/chem103/aluminum/stirrAl2O3ppt.jpg"/>
            <p:cNvPicPr>
              <a:picLocks noChangeAspect="1" noChangeArrowheads="1"/>
            </p:cNvPicPr>
            <p:nvPr/>
          </p:nvPicPr>
          <p:blipFill>
            <a:blip r:embed="rId12"/>
            <a:srcRect/>
            <a:stretch>
              <a:fillRect/>
            </a:stretch>
          </p:blipFill>
          <p:spPr bwMode="auto">
            <a:xfrm>
              <a:off x="5434306" y="3421506"/>
              <a:ext cx="2048024" cy="2358150"/>
            </a:xfrm>
            <a:prstGeom prst="rect">
              <a:avLst/>
            </a:prstGeom>
            <a:noFill/>
          </p:spPr>
        </p:pic>
        <p:pic>
          <p:nvPicPr>
            <p:cNvPr id="7186" name="Picture 18" descr="http://www.chem.uiuc.edu/chem103/aluminum/AddH2SO4.jpg"/>
            <p:cNvPicPr>
              <a:picLocks noChangeAspect="1" noChangeArrowheads="1"/>
            </p:cNvPicPr>
            <p:nvPr/>
          </p:nvPicPr>
          <p:blipFill>
            <a:blip r:embed="rId13"/>
            <a:srcRect/>
            <a:stretch>
              <a:fillRect/>
            </a:stretch>
          </p:blipFill>
          <p:spPr bwMode="auto">
            <a:xfrm>
              <a:off x="4086652" y="3418499"/>
              <a:ext cx="1624669" cy="2360487"/>
            </a:xfrm>
            <a:prstGeom prst="rect">
              <a:avLst/>
            </a:prstGeom>
            <a:noFill/>
          </p:spPr>
        </p:pic>
      </p:grpSp>
      <p:grpSp>
        <p:nvGrpSpPr>
          <p:cNvPr id="47" name="Group 46"/>
          <p:cNvGrpSpPr/>
          <p:nvPr/>
        </p:nvGrpSpPr>
        <p:grpSpPr>
          <a:xfrm>
            <a:off x="4094049" y="3352310"/>
            <a:ext cx="4661932" cy="2304102"/>
            <a:chOff x="4056978" y="3358092"/>
            <a:chExt cx="4661932" cy="2304102"/>
          </a:xfrm>
        </p:grpSpPr>
        <p:pic>
          <p:nvPicPr>
            <p:cNvPr id="7188" name="Picture 20" descr="http://www.chem.uiuc.edu/chem103/aluminum/done.jpg"/>
            <p:cNvPicPr>
              <a:picLocks noChangeAspect="1" noChangeArrowheads="1"/>
            </p:cNvPicPr>
            <p:nvPr/>
          </p:nvPicPr>
          <p:blipFill>
            <a:blip r:embed="rId14"/>
            <a:srcRect l="11193" r="8845"/>
            <a:stretch>
              <a:fillRect/>
            </a:stretch>
          </p:blipFill>
          <p:spPr bwMode="auto">
            <a:xfrm>
              <a:off x="6201571" y="3375353"/>
              <a:ext cx="2517339" cy="2286841"/>
            </a:xfrm>
            <a:prstGeom prst="rect">
              <a:avLst/>
            </a:prstGeom>
            <a:noFill/>
          </p:spPr>
        </p:pic>
        <p:pic>
          <p:nvPicPr>
            <p:cNvPr id="7192" name="Picture 24" descr="http://www.chem.uiuc.edu/chem103/aluminum/heatstirr.jpg"/>
            <p:cNvPicPr>
              <a:picLocks noChangeAspect="1" noChangeArrowheads="1"/>
            </p:cNvPicPr>
            <p:nvPr/>
          </p:nvPicPr>
          <p:blipFill>
            <a:blip r:embed="rId15"/>
            <a:srcRect l="7227" r="12237"/>
            <a:stretch>
              <a:fillRect/>
            </a:stretch>
          </p:blipFill>
          <p:spPr bwMode="auto">
            <a:xfrm>
              <a:off x="4056978" y="3358092"/>
              <a:ext cx="2149238" cy="2304102"/>
            </a:xfrm>
            <a:prstGeom prst="rect">
              <a:avLst/>
            </a:prstGeom>
            <a:noFill/>
          </p:spPr>
        </p:pic>
      </p:grpSp>
      <p:grpSp>
        <p:nvGrpSpPr>
          <p:cNvPr id="39" name="Group 38"/>
          <p:cNvGrpSpPr/>
          <p:nvPr/>
        </p:nvGrpSpPr>
        <p:grpSpPr>
          <a:xfrm>
            <a:off x="3895223" y="3253393"/>
            <a:ext cx="4860758" cy="2550438"/>
            <a:chOff x="4173775" y="3257264"/>
            <a:chExt cx="4779812" cy="2534749"/>
          </a:xfrm>
        </p:grpSpPr>
        <p:pic>
          <p:nvPicPr>
            <p:cNvPr id="7194" name="Picture 26" descr="http://www.chem.uiuc.edu/chem103/aluminum/AlBeaker2.jpg"/>
            <p:cNvPicPr>
              <a:picLocks noChangeAspect="1" noChangeArrowheads="1"/>
            </p:cNvPicPr>
            <p:nvPr/>
          </p:nvPicPr>
          <p:blipFill>
            <a:blip r:embed="rId16"/>
            <a:srcRect/>
            <a:stretch>
              <a:fillRect/>
            </a:stretch>
          </p:blipFill>
          <p:spPr bwMode="auto">
            <a:xfrm>
              <a:off x="4173775" y="3281290"/>
              <a:ext cx="2437595" cy="2510723"/>
            </a:xfrm>
            <a:prstGeom prst="rect">
              <a:avLst/>
            </a:prstGeom>
            <a:noFill/>
          </p:spPr>
        </p:pic>
        <p:pic>
          <p:nvPicPr>
            <p:cNvPr id="7198" name="Picture 30" descr="http://www.chem.uiuc.edu/chem103/aluminum/AddNaOH2.jpg"/>
            <p:cNvPicPr>
              <a:picLocks noChangeAspect="1" noChangeArrowheads="1"/>
            </p:cNvPicPr>
            <p:nvPr/>
          </p:nvPicPr>
          <p:blipFill>
            <a:blip r:embed="rId17"/>
            <a:srcRect/>
            <a:stretch>
              <a:fillRect/>
            </a:stretch>
          </p:blipFill>
          <p:spPr bwMode="auto">
            <a:xfrm>
              <a:off x="6611370" y="3257264"/>
              <a:ext cx="2342217" cy="2498366"/>
            </a:xfrm>
            <a:prstGeom prst="rect">
              <a:avLst/>
            </a:prstGeom>
            <a:noFill/>
          </p:spPr>
        </p:pic>
      </p:grpSp>
      <p:sp>
        <p:nvSpPr>
          <p:cNvPr id="13" name="TextBox 12"/>
          <p:cNvSpPr txBox="1"/>
          <p:nvPr/>
        </p:nvSpPr>
        <p:spPr>
          <a:xfrm>
            <a:off x="4981389" y="5780345"/>
            <a:ext cx="4162607" cy="1084912"/>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3.5: The student is able to design a plan in order to collect data on the synthesis or decomposition of a compound to confirm the conservation of matter and the law of definite proportions. </a:t>
            </a:r>
          </a:p>
          <a:p>
            <a:r>
              <a:rPr lang="en-US" sz="900" dirty="0" smtClean="0"/>
              <a:t>LO 3.6: The student is able to use data from synthesis or decomposition of a compound to confirm the conservation of matter and the law of definite proportions. </a:t>
            </a:r>
            <a:r>
              <a:rPr lang="en-US" sz="900" dirty="0"/>
              <a:t>	</a:t>
            </a:r>
            <a:r>
              <a:rPr lang="en-US" dirty="0"/>
              <a:t>	</a:t>
            </a:r>
          </a:p>
        </p:txBody>
      </p:sp>
      <p:sp>
        <p:nvSpPr>
          <p:cNvPr id="14" name="TextBox 13"/>
          <p:cNvSpPr txBox="1"/>
          <p:nvPr/>
        </p:nvSpPr>
        <p:spPr>
          <a:xfrm>
            <a:off x="-1" y="5792013"/>
            <a:ext cx="4981389" cy="1061829"/>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2.1 The student can </a:t>
            </a:r>
            <a:r>
              <a:rPr lang="en-US" sz="900" i="1" dirty="0" smtClean="0"/>
              <a:t>justify the selection of a mathematical routine </a:t>
            </a:r>
            <a:r>
              <a:rPr lang="en-US" sz="900" dirty="0" smtClean="0"/>
              <a:t>to solve problems.</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6.1 The student can </a:t>
            </a:r>
            <a:r>
              <a:rPr lang="en-US" sz="900" i="1" dirty="0" smtClean="0"/>
              <a:t>justify claims with evidence</a:t>
            </a:r>
            <a:r>
              <a:rPr lang="en-US" sz="900" dirty="0" smtClean="0"/>
              <a:t>.</a:t>
            </a:r>
          </a:p>
        </p:txBody>
      </p:sp>
      <p:sp>
        <p:nvSpPr>
          <p:cNvPr id="52" name="TextBox 51"/>
          <p:cNvSpPr txBox="1"/>
          <p:nvPr/>
        </p:nvSpPr>
        <p:spPr>
          <a:xfrm>
            <a:off x="311560" y="3807115"/>
            <a:ext cx="3396749" cy="16459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H</a:t>
            </a:r>
            <a:r>
              <a:rPr lang="en-US" baseline="-25000" dirty="0" smtClean="0"/>
              <a:t>2</a:t>
            </a:r>
            <a:r>
              <a:rPr lang="en-US" dirty="0" smtClean="0"/>
              <a:t>SO</a:t>
            </a:r>
            <a:r>
              <a:rPr lang="en-US" baseline="-25000" dirty="0" smtClean="0"/>
              <a:t>4</a:t>
            </a:r>
            <a:r>
              <a:rPr lang="en-US" dirty="0" smtClean="0"/>
              <a:t> is added to </a:t>
            </a:r>
            <a:r>
              <a:rPr lang="en-US" dirty="0" err="1" smtClean="0"/>
              <a:t>ppt</a:t>
            </a:r>
            <a:r>
              <a:rPr lang="en-US" dirty="0" smtClean="0"/>
              <a:t> Al(OH)</a:t>
            </a:r>
            <a:r>
              <a:rPr lang="en-US" baseline="-25000" dirty="0" smtClean="0"/>
              <a:t>3</a:t>
            </a:r>
          </a:p>
          <a:p>
            <a:endParaRPr lang="en-US" dirty="0" smtClean="0"/>
          </a:p>
          <a:p>
            <a:r>
              <a:rPr lang="en-US" sz="1600" dirty="0" smtClean="0"/>
              <a:t>Possible Error Sources: incomplete precipitation</a:t>
            </a:r>
          </a:p>
          <a:p>
            <a:endParaRPr lang="en-US" dirty="0"/>
          </a:p>
        </p:txBody>
      </p:sp>
      <p:sp>
        <p:nvSpPr>
          <p:cNvPr id="51" name="TextBox 50"/>
          <p:cNvSpPr txBox="1"/>
          <p:nvPr/>
        </p:nvSpPr>
        <p:spPr>
          <a:xfrm>
            <a:off x="311560" y="3807115"/>
            <a:ext cx="3396749" cy="169277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Mixture heated until no Al(s) is left</a:t>
            </a:r>
          </a:p>
          <a:p>
            <a:endParaRPr lang="en-US" dirty="0" smtClean="0"/>
          </a:p>
          <a:p>
            <a:r>
              <a:rPr lang="en-US" sz="1600" dirty="0" smtClean="0"/>
              <a:t>Possible Error Sources: some Al(s) remains </a:t>
            </a:r>
            <a:r>
              <a:rPr lang="en-US" sz="1600" dirty="0" err="1" smtClean="0"/>
              <a:t>undissolved</a:t>
            </a:r>
            <a:endParaRPr lang="en-US" sz="1600" dirty="0" smtClean="0"/>
          </a:p>
          <a:p>
            <a:endParaRPr lang="en-US" dirty="0"/>
          </a:p>
        </p:txBody>
      </p:sp>
      <p:sp>
        <p:nvSpPr>
          <p:cNvPr id="48" name="TextBox 47"/>
          <p:cNvSpPr txBox="1"/>
          <p:nvPr/>
        </p:nvSpPr>
        <p:spPr>
          <a:xfrm>
            <a:off x="311560" y="3717420"/>
            <a:ext cx="3396749"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Source of aluminum is reacted with KOH</a:t>
            </a:r>
          </a:p>
          <a:p>
            <a:endParaRPr lang="en-US" dirty="0" smtClean="0"/>
          </a:p>
          <a:p>
            <a:r>
              <a:rPr lang="en-US" sz="1600" dirty="0" smtClean="0"/>
              <a:t>Possible Error Sources: impurity in Al (such as plastic coating) prevents complete </a:t>
            </a:r>
            <a:r>
              <a:rPr lang="en-US" sz="1600" dirty="0" err="1" smtClean="0"/>
              <a:t>rxn</a:t>
            </a:r>
            <a:endParaRPr lang="en-US" sz="1600" dirty="0" smtClean="0"/>
          </a:p>
          <a:p>
            <a:endParaRPr lang="en-US" dirty="0"/>
          </a:p>
        </p:txBody>
      </p:sp>
      <p:pic>
        <p:nvPicPr>
          <p:cNvPr id="7204" name="Picture 36" descr="http://cdn.meme.am/instances/500x/58399345.jpg"/>
          <p:cNvPicPr>
            <a:picLocks noChangeAspect="1" noChangeArrowheads="1"/>
          </p:cNvPicPr>
          <p:nvPr/>
        </p:nvPicPr>
        <p:blipFill>
          <a:blip r:embed="rId18"/>
          <a:srcRect/>
          <a:stretch>
            <a:fillRect/>
          </a:stretch>
        </p:blipFill>
        <p:spPr bwMode="auto">
          <a:xfrm>
            <a:off x="4223064" y="0"/>
            <a:ext cx="1776175" cy="1341902"/>
          </a:xfrm>
          <a:prstGeom prst="rect">
            <a:avLst/>
          </a:prstGeom>
          <a:noFill/>
        </p:spPr>
      </p:pic>
    </p:spTree>
    <p:extLst>
      <p:ext uri="{BB962C8B-B14F-4D97-AF65-F5344CB8AC3E}">
        <p14:creationId xmlns:p14="http://schemas.microsoft.com/office/powerpoint/2010/main" val="2088203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2" presetClass="exit" presetSubtype="4" fill="hold" grpId="0" nodeType="withEffect">
                                  <p:stCondLst>
                                    <p:cond delay="0"/>
                                  </p:stCondLst>
                                  <p:childTnLst>
                                    <p:anim calcmode="lin" valueType="num">
                                      <p:cBhvr additive="base">
                                        <p:cTn id="9" dur="500"/>
                                        <p:tgtEl>
                                          <p:spTgt spid="48"/>
                                        </p:tgtEl>
                                        <p:attrNameLst>
                                          <p:attrName>ppt_x</p:attrName>
                                        </p:attrNameLst>
                                      </p:cBhvr>
                                      <p:tavLst>
                                        <p:tav tm="0">
                                          <p:val>
                                            <p:strVal val="ppt_x"/>
                                          </p:val>
                                        </p:tav>
                                        <p:tav tm="100000">
                                          <p:val>
                                            <p:strVal val="ppt_x"/>
                                          </p:val>
                                        </p:tav>
                                      </p:tavLst>
                                    </p:anim>
                                    <p:anim calcmode="lin" valueType="num">
                                      <p:cBhvr additive="base">
                                        <p:cTn id="10" dur="500"/>
                                        <p:tgtEl>
                                          <p:spTgt spid="48"/>
                                        </p:tgtEl>
                                        <p:attrNameLst>
                                          <p:attrName>ppt_y</p:attrName>
                                        </p:attrNameLst>
                                      </p:cBhvr>
                                      <p:tavLst>
                                        <p:tav tm="0">
                                          <p:val>
                                            <p:strVal val="ppt_y"/>
                                          </p:val>
                                        </p:tav>
                                        <p:tav tm="100000">
                                          <p:val>
                                            <p:strVal val="1+ppt_h/2"/>
                                          </p:val>
                                        </p:tav>
                                      </p:tavLst>
                                    </p:anim>
                                    <p:set>
                                      <p:cBhvr>
                                        <p:cTn id="11" dur="1" fill="hold">
                                          <p:stCondLst>
                                            <p:cond delay="499"/>
                                          </p:stCondLst>
                                        </p:cTn>
                                        <p:tgtEl>
                                          <p:spTgt spid="4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nodeType="clickEffect">
                                  <p:stCondLst>
                                    <p:cond delay="0"/>
                                  </p:stCondLst>
                                  <p:childTnLst>
                                    <p:animEffect transition="out" filter="box(in)">
                                      <p:cBhvr>
                                        <p:cTn id="15" dur="500"/>
                                        <p:tgtEl>
                                          <p:spTgt spid="47"/>
                                        </p:tgtEl>
                                      </p:cBhvr>
                                    </p:animEffect>
                                    <p:set>
                                      <p:cBhvr>
                                        <p:cTn id="16" dur="1" fill="hold">
                                          <p:stCondLst>
                                            <p:cond delay="499"/>
                                          </p:stCondLst>
                                        </p:cTn>
                                        <p:tgtEl>
                                          <p:spTgt spid="47"/>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51"/>
                                        </p:tgtEl>
                                        <p:attrNameLst>
                                          <p:attrName>ppt_x</p:attrName>
                                        </p:attrNameLst>
                                      </p:cBhvr>
                                      <p:tavLst>
                                        <p:tav tm="0">
                                          <p:val>
                                            <p:strVal val="ppt_x"/>
                                          </p:val>
                                        </p:tav>
                                        <p:tav tm="100000">
                                          <p:val>
                                            <p:strVal val="ppt_x"/>
                                          </p:val>
                                        </p:tav>
                                      </p:tavLst>
                                    </p:anim>
                                    <p:anim calcmode="lin" valueType="num">
                                      <p:cBhvr additive="base">
                                        <p:cTn id="19" dur="500"/>
                                        <p:tgtEl>
                                          <p:spTgt spid="51"/>
                                        </p:tgtEl>
                                        <p:attrNameLst>
                                          <p:attrName>ppt_y</p:attrName>
                                        </p:attrNameLst>
                                      </p:cBhvr>
                                      <p:tavLst>
                                        <p:tav tm="0">
                                          <p:val>
                                            <p:strVal val="ppt_y"/>
                                          </p:val>
                                        </p:tav>
                                        <p:tav tm="100000">
                                          <p:val>
                                            <p:strVal val="1+ppt_h/2"/>
                                          </p:val>
                                        </p:tav>
                                      </p:tavLst>
                                    </p:anim>
                                    <p:set>
                                      <p:cBhvr>
                                        <p:cTn id="20" dur="1" fill="hold">
                                          <p:stCondLst>
                                            <p:cond delay="499"/>
                                          </p:stCondLst>
                                        </p:cTn>
                                        <p:tgtEl>
                                          <p:spTgt spid="5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par>
                                <p:cTn id="26" presetID="2" presetClass="exit" presetSubtype="4" fill="hold" grpId="0" nodeType="withEffect">
                                  <p:stCondLst>
                                    <p:cond delay="0"/>
                                  </p:stCondLst>
                                  <p:childTnLst>
                                    <p:anim calcmode="lin" valueType="num">
                                      <p:cBhvr additive="base">
                                        <p:cTn id="27" dur="500"/>
                                        <p:tgtEl>
                                          <p:spTgt spid="52"/>
                                        </p:tgtEl>
                                        <p:attrNameLst>
                                          <p:attrName>ppt_x</p:attrName>
                                        </p:attrNameLst>
                                      </p:cBhvr>
                                      <p:tavLst>
                                        <p:tav tm="0">
                                          <p:val>
                                            <p:strVal val="ppt_x"/>
                                          </p:val>
                                        </p:tav>
                                        <p:tav tm="100000">
                                          <p:val>
                                            <p:strVal val="ppt_x"/>
                                          </p:val>
                                        </p:tav>
                                      </p:tavLst>
                                    </p:anim>
                                    <p:anim calcmode="lin" valueType="num">
                                      <p:cBhvr additive="base">
                                        <p:cTn id="28" dur="500"/>
                                        <p:tgtEl>
                                          <p:spTgt spid="52"/>
                                        </p:tgtEl>
                                        <p:attrNameLst>
                                          <p:attrName>ppt_y</p:attrName>
                                        </p:attrNameLst>
                                      </p:cBhvr>
                                      <p:tavLst>
                                        <p:tav tm="0">
                                          <p:val>
                                            <p:strVal val="ppt_y"/>
                                          </p:val>
                                        </p:tav>
                                        <p:tav tm="100000">
                                          <p:val>
                                            <p:strVal val="1+ppt_h/2"/>
                                          </p:val>
                                        </p:tav>
                                      </p:tavLst>
                                    </p:anim>
                                    <p:set>
                                      <p:cBhvr>
                                        <p:cTn id="29" dur="1" fill="hold">
                                          <p:stCondLst>
                                            <p:cond delay="499"/>
                                          </p:stCondLst>
                                        </p:cTn>
                                        <p:tgtEl>
                                          <p:spTgt spid="5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nodeType="clickEffect">
                                  <p:stCondLst>
                                    <p:cond delay="0"/>
                                  </p:stCondLst>
                                  <p:childTnLst>
                                    <p:animEffect transition="out" filter="box(in)">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2" presetClass="exit" presetSubtype="4" fill="hold" grpId="0" nodeType="withEffect">
                                  <p:stCondLst>
                                    <p:cond delay="0"/>
                                  </p:stCondLst>
                                  <p:childTnLst>
                                    <p:anim calcmode="lin" valueType="num">
                                      <p:cBhvr additive="base">
                                        <p:cTn id="36" dur="500"/>
                                        <p:tgtEl>
                                          <p:spTgt spid="53"/>
                                        </p:tgtEl>
                                        <p:attrNameLst>
                                          <p:attrName>ppt_x</p:attrName>
                                        </p:attrNameLst>
                                      </p:cBhvr>
                                      <p:tavLst>
                                        <p:tav tm="0">
                                          <p:val>
                                            <p:strVal val="ppt_x"/>
                                          </p:val>
                                        </p:tav>
                                        <p:tav tm="100000">
                                          <p:val>
                                            <p:strVal val="ppt_x"/>
                                          </p:val>
                                        </p:tav>
                                      </p:tavLst>
                                    </p:anim>
                                    <p:anim calcmode="lin" valueType="num">
                                      <p:cBhvr additive="base">
                                        <p:cTn id="37" dur="500"/>
                                        <p:tgtEl>
                                          <p:spTgt spid="53"/>
                                        </p:tgtEl>
                                        <p:attrNameLst>
                                          <p:attrName>ppt_y</p:attrName>
                                        </p:attrNameLst>
                                      </p:cBhvr>
                                      <p:tavLst>
                                        <p:tav tm="0">
                                          <p:val>
                                            <p:strVal val="ppt_y"/>
                                          </p:val>
                                        </p:tav>
                                        <p:tav tm="100000">
                                          <p:val>
                                            <p:strVal val="1+ppt_h/2"/>
                                          </p:val>
                                        </p:tav>
                                      </p:tavLst>
                                    </p:anim>
                                    <p:set>
                                      <p:cBhvr>
                                        <p:cTn id="38" dur="1" fill="hold">
                                          <p:stCondLst>
                                            <p:cond delay="499"/>
                                          </p:stCondLst>
                                        </p:cTn>
                                        <p:tgtEl>
                                          <p:spTgt spid="5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nodeType="clickEffect">
                                  <p:stCondLst>
                                    <p:cond delay="0"/>
                                  </p:stCondLst>
                                  <p:childTnLst>
                                    <p:animEffect transition="out" filter="box(in)">
                                      <p:cBhvr>
                                        <p:cTn id="42" dur="500"/>
                                        <p:tgtEl>
                                          <p:spTgt spid="44"/>
                                        </p:tgtEl>
                                      </p:cBhvr>
                                    </p:animEffect>
                                    <p:set>
                                      <p:cBhvr>
                                        <p:cTn id="43" dur="1" fill="hold">
                                          <p:stCondLst>
                                            <p:cond delay="499"/>
                                          </p:stCondLst>
                                        </p:cTn>
                                        <p:tgtEl>
                                          <p:spTgt spid="44"/>
                                        </p:tgtEl>
                                        <p:attrNameLst>
                                          <p:attrName>style.visibility</p:attrName>
                                        </p:attrNameLst>
                                      </p:cBhvr>
                                      <p:to>
                                        <p:strVal val="hidden"/>
                                      </p:to>
                                    </p:set>
                                  </p:childTnLst>
                                </p:cTn>
                              </p:par>
                              <p:par>
                                <p:cTn id="44" presetID="2" presetClass="exit" presetSubtype="4" fill="hold" grpId="0" nodeType="withEffect">
                                  <p:stCondLst>
                                    <p:cond delay="0"/>
                                  </p:stCondLst>
                                  <p:childTnLst>
                                    <p:anim calcmode="lin" valueType="num">
                                      <p:cBhvr additive="base">
                                        <p:cTn id="45" dur="500"/>
                                        <p:tgtEl>
                                          <p:spTgt spid="54"/>
                                        </p:tgtEl>
                                        <p:attrNameLst>
                                          <p:attrName>ppt_x</p:attrName>
                                        </p:attrNameLst>
                                      </p:cBhvr>
                                      <p:tavLst>
                                        <p:tav tm="0">
                                          <p:val>
                                            <p:strVal val="ppt_x"/>
                                          </p:val>
                                        </p:tav>
                                        <p:tav tm="100000">
                                          <p:val>
                                            <p:strVal val="ppt_x"/>
                                          </p:val>
                                        </p:tav>
                                      </p:tavLst>
                                    </p:anim>
                                    <p:anim calcmode="lin" valueType="num">
                                      <p:cBhvr additive="base">
                                        <p:cTn id="46" dur="500"/>
                                        <p:tgtEl>
                                          <p:spTgt spid="54"/>
                                        </p:tgtEl>
                                        <p:attrNameLst>
                                          <p:attrName>ppt_y</p:attrName>
                                        </p:attrNameLst>
                                      </p:cBhvr>
                                      <p:tavLst>
                                        <p:tav tm="0">
                                          <p:val>
                                            <p:strVal val="ppt_y"/>
                                          </p:val>
                                        </p:tav>
                                        <p:tav tm="100000">
                                          <p:val>
                                            <p:strVal val="1+ppt_h/2"/>
                                          </p:val>
                                        </p:tav>
                                      </p:tavLst>
                                    </p:anim>
                                    <p:set>
                                      <p:cBhvr>
                                        <p:cTn id="47"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52" grpId="0" animBg="1"/>
      <p:bldP spid="51"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7"/>
          <p:cNvSpPr>
            <a:spLocks noGrp="1"/>
          </p:cNvSpPr>
          <p:nvPr>
            <p:ph sz="half" idx="1"/>
          </p:nvPr>
        </p:nvSpPr>
        <p:spPr>
          <a:xfrm>
            <a:off x="455722" y="1110915"/>
            <a:ext cx="3700396" cy="4642193"/>
          </a:xfrm>
          <a:solidFill>
            <a:schemeClr val="accent3">
              <a:lumMod val="40000"/>
              <a:lumOff val="60000"/>
            </a:schemeClr>
          </a:solidFill>
        </p:spPr>
        <p:txBody>
          <a:bodyPr>
            <a:normAutofit fontScale="85000" lnSpcReduction="20000"/>
          </a:bodyPr>
          <a:lstStyle/>
          <a:p>
            <a:r>
              <a:rPr lang="en-US" dirty="0" smtClean="0"/>
              <a:t>Assumption:  Endpoint is equivalence point</a:t>
            </a:r>
          </a:p>
          <a:p>
            <a:pPr lvl="1"/>
            <a:r>
              <a:rPr lang="en-US" dirty="0" smtClean="0"/>
              <a:t>This is not true – we actually “overshoot” before indicator changes</a:t>
            </a:r>
          </a:p>
          <a:p>
            <a:r>
              <a:rPr lang="en-US" dirty="0" smtClean="0"/>
              <a:t>Possible Sources of Error:</a:t>
            </a:r>
          </a:p>
          <a:p>
            <a:pPr lvl="1"/>
            <a:r>
              <a:rPr lang="en-US" dirty="0" smtClean="0"/>
              <a:t>Overshoot Endpoint</a:t>
            </a:r>
          </a:p>
          <a:p>
            <a:pPr lvl="2"/>
            <a:r>
              <a:rPr lang="en-US" dirty="0" smtClean="0"/>
              <a:t>Moles of </a:t>
            </a:r>
            <a:r>
              <a:rPr lang="en-US" dirty="0" err="1" smtClean="0"/>
              <a:t>titrant</a:t>
            </a:r>
            <a:r>
              <a:rPr lang="en-US" dirty="0" smtClean="0"/>
              <a:t> (and therefore </a:t>
            </a:r>
            <a:r>
              <a:rPr lang="en-US" dirty="0" err="1" smtClean="0"/>
              <a:t>analyte</a:t>
            </a:r>
            <a:r>
              <a:rPr lang="en-US" dirty="0" smtClean="0"/>
              <a:t>) too high</a:t>
            </a:r>
          </a:p>
          <a:p>
            <a:pPr lvl="1"/>
            <a:r>
              <a:rPr lang="en-US" dirty="0" smtClean="0"/>
              <a:t>Not reading to bottom of meniscus</a:t>
            </a:r>
          </a:p>
          <a:p>
            <a:pPr lvl="2"/>
            <a:r>
              <a:rPr lang="en-US" dirty="0" smtClean="0"/>
              <a:t>Moles of </a:t>
            </a:r>
            <a:r>
              <a:rPr lang="en-US" dirty="0" err="1" smtClean="0"/>
              <a:t>titrant</a:t>
            </a:r>
            <a:r>
              <a:rPr lang="en-US" dirty="0" smtClean="0"/>
              <a:t> too low</a:t>
            </a:r>
          </a:p>
          <a:p>
            <a:pPr lvl="1"/>
            <a:r>
              <a:rPr lang="en-US" dirty="0" smtClean="0"/>
              <a:t>Concentration of </a:t>
            </a:r>
            <a:r>
              <a:rPr lang="en-US" dirty="0" err="1" smtClean="0"/>
              <a:t>titrant</a:t>
            </a:r>
            <a:r>
              <a:rPr lang="en-US" dirty="0" smtClean="0"/>
              <a:t> not what expected</a:t>
            </a:r>
          </a:p>
          <a:p>
            <a:pPr lvl="2"/>
            <a:r>
              <a:rPr lang="en-US" dirty="0" smtClean="0"/>
              <a:t>Be sure to rinse </a:t>
            </a:r>
            <a:r>
              <a:rPr lang="en-US" dirty="0" err="1" smtClean="0"/>
              <a:t>buret</a:t>
            </a:r>
            <a:r>
              <a:rPr lang="en-US" dirty="0" smtClean="0"/>
              <a:t> with </a:t>
            </a:r>
            <a:r>
              <a:rPr lang="en-US" dirty="0" err="1" smtClean="0"/>
              <a:t>titrant</a:t>
            </a:r>
            <a:r>
              <a:rPr lang="en-US" dirty="0" smtClean="0"/>
              <a:t> first to control for this</a:t>
            </a:r>
          </a:p>
          <a:p>
            <a:pPr lvl="2"/>
            <a:endParaRPr lang="en-US" dirty="0" smtClean="0"/>
          </a:p>
        </p:txBody>
      </p:sp>
      <p:grpSp>
        <p:nvGrpSpPr>
          <p:cNvPr id="22" name="Group 21"/>
          <p:cNvGrpSpPr/>
          <p:nvPr/>
        </p:nvGrpSpPr>
        <p:grpSpPr>
          <a:xfrm>
            <a:off x="6209999" y="2948884"/>
            <a:ext cx="2842497" cy="1489265"/>
            <a:chOff x="6191173" y="4438149"/>
            <a:chExt cx="2701720" cy="1489265"/>
          </a:xfrm>
        </p:grpSpPr>
        <p:pic>
          <p:nvPicPr>
            <p:cNvPr id="2062" name="Picture 14" descr="http://chemwiki.ucdavis.edu/@api/deki/files/65868/=tcc-KaCompare.png?revision=1&amp;size=bestfit&amp;width=526&amp;height=275"/>
            <p:cNvPicPr>
              <a:picLocks noChangeAspect="1" noChangeArrowheads="1"/>
            </p:cNvPicPr>
            <p:nvPr/>
          </p:nvPicPr>
          <p:blipFill>
            <a:blip r:embed="rId2"/>
            <a:srcRect r="51916"/>
            <a:stretch>
              <a:fillRect/>
            </a:stretch>
          </p:blipFill>
          <p:spPr bwMode="auto">
            <a:xfrm>
              <a:off x="6191173" y="4438149"/>
              <a:ext cx="1369687" cy="1489265"/>
            </a:xfrm>
            <a:prstGeom prst="rect">
              <a:avLst/>
            </a:prstGeom>
            <a:noFill/>
          </p:spPr>
        </p:pic>
        <p:pic>
          <p:nvPicPr>
            <p:cNvPr id="21" name="Picture 14" descr="http://chemwiki.ucdavis.edu/@api/deki/files/65868/=tcc-KaCompare.png?revision=1&amp;size=bestfit&amp;width=526&amp;height=275"/>
            <p:cNvPicPr>
              <a:picLocks noChangeAspect="1" noChangeArrowheads="1"/>
            </p:cNvPicPr>
            <p:nvPr/>
          </p:nvPicPr>
          <p:blipFill>
            <a:blip r:embed="rId2"/>
            <a:srcRect l="51526"/>
            <a:stretch>
              <a:fillRect/>
            </a:stretch>
          </p:blipFill>
          <p:spPr bwMode="auto">
            <a:xfrm>
              <a:off x="7512082" y="4438149"/>
              <a:ext cx="1380811" cy="1489265"/>
            </a:xfrm>
            <a:prstGeom prst="rect">
              <a:avLst/>
            </a:prstGeom>
            <a:noFill/>
          </p:spPr>
        </p:pic>
      </p:grpSp>
      <p:sp>
        <p:nvSpPr>
          <p:cNvPr id="4" name="Title 3"/>
          <p:cNvSpPr>
            <a:spLocks noGrp="1"/>
          </p:cNvSpPr>
          <p:nvPr>
            <p:ph type="title"/>
          </p:nvPr>
        </p:nvSpPr>
        <p:spPr>
          <a:xfrm>
            <a:off x="498474" y="163262"/>
            <a:ext cx="7556313" cy="1116106"/>
          </a:xfrm>
        </p:spPr>
        <p:txBody>
          <a:bodyPr/>
          <a:lstStyle/>
          <a:p>
            <a:r>
              <a:rPr lang="en-US" dirty="0">
                <a:solidFill>
                  <a:srgbClr val="00B0F0"/>
                </a:solidFill>
              </a:rPr>
              <a:t>Titration- </a:t>
            </a:r>
            <a:r>
              <a:rPr lang="en-US" dirty="0" smtClean="0">
                <a:solidFill>
                  <a:srgbClr val="00B0F0"/>
                </a:solidFill>
              </a:rPr>
              <a:t>Acid/Base</a:t>
            </a:r>
            <a:endParaRPr lang="en-US" dirty="0">
              <a:solidFill>
                <a:srgbClr val="00B0F0"/>
              </a:solidFill>
            </a:endParaRP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7935598" y="-32652"/>
            <a:ext cx="1141559" cy="369332"/>
          </a:xfrm>
          <a:prstGeom prst="rect">
            <a:avLst/>
          </a:prstGeom>
          <a:noFill/>
        </p:spPr>
        <p:txBody>
          <a:bodyPr wrap="square" rtlCol="0">
            <a:spAutoFit/>
          </a:bodyPr>
          <a:lstStyle/>
          <a:p>
            <a:r>
              <a:rPr lang="en-US" dirty="0" smtClean="0">
                <a:hlinkClick r:id="rId3"/>
              </a:rPr>
              <a:t>Source 1</a:t>
            </a:r>
            <a:endParaRPr lang="en-US" dirty="0"/>
          </a:p>
        </p:txBody>
      </p:sp>
      <p:sp>
        <p:nvSpPr>
          <p:cNvPr id="11" name="TextBox 10"/>
          <p:cNvSpPr txBox="1"/>
          <p:nvPr/>
        </p:nvSpPr>
        <p:spPr>
          <a:xfrm>
            <a:off x="8144771" y="220962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2050" name="Picture 2" descr="http://2.bp.blogspot.com/-yekjV9EMOv4/Vc2aMJ_PrmI/AAAAAAAAAJI/kyvBPUOndj4/s400/titration.jpg"/>
          <p:cNvPicPr>
            <a:picLocks noChangeAspect="1" noChangeArrowheads="1"/>
          </p:cNvPicPr>
          <p:nvPr/>
        </p:nvPicPr>
        <p:blipFill>
          <a:blip r:embed="rId5"/>
          <a:srcRect t="4577"/>
          <a:stretch>
            <a:fillRect/>
          </a:stretch>
        </p:blipFill>
        <p:spPr bwMode="auto">
          <a:xfrm>
            <a:off x="361151" y="981527"/>
            <a:ext cx="3808822" cy="4766572"/>
          </a:xfrm>
          <a:prstGeom prst="rect">
            <a:avLst/>
          </a:prstGeom>
          <a:noFill/>
        </p:spPr>
      </p:pic>
      <p:pic>
        <p:nvPicPr>
          <p:cNvPr id="2052" name="Picture 4" descr="http://3.bp.blogspot.com/-w-Ciuc_NA-Y/Vc2eIyd3sZI/AAAAAAAAAJQ/xiSxSjpvgZ0/s320/Titration.gif"/>
          <p:cNvPicPr>
            <a:picLocks noChangeAspect="1" noChangeArrowheads="1"/>
          </p:cNvPicPr>
          <p:nvPr/>
        </p:nvPicPr>
        <p:blipFill>
          <a:blip r:embed="rId6"/>
          <a:srcRect/>
          <a:stretch>
            <a:fillRect/>
          </a:stretch>
        </p:blipFill>
        <p:spPr bwMode="auto">
          <a:xfrm>
            <a:off x="4881356" y="745992"/>
            <a:ext cx="2192984" cy="2131307"/>
          </a:xfrm>
          <a:prstGeom prst="rect">
            <a:avLst/>
          </a:prstGeom>
          <a:noFill/>
        </p:spPr>
      </p:pic>
      <p:pic>
        <p:nvPicPr>
          <p:cNvPr id="2056" name="Picture 8" descr="186indicators"/>
          <p:cNvPicPr>
            <a:picLocks noChangeAspect="1" noChangeArrowheads="1"/>
          </p:cNvPicPr>
          <p:nvPr/>
        </p:nvPicPr>
        <p:blipFill>
          <a:blip r:embed="rId7"/>
          <a:srcRect/>
          <a:stretch>
            <a:fillRect/>
          </a:stretch>
        </p:blipFill>
        <p:spPr bwMode="auto">
          <a:xfrm>
            <a:off x="4367284" y="740011"/>
            <a:ext cx="3193576" cy="2153685"/>
          </a:xfrm>
          <a:prstGeom prst="rect">
            <a:avLst/>
          </a:prstGeom>
          <a:noFill/>
        </p:spPr>
      </p:pic>
      <p:sp>
        <p:nvSpPr>
          <p:cNvPr id="13" name="TextBox 12"/>
          <p:cNvSpPr txBox="1"/>
          <p:nvPr/>
        </p:nvSpPr>
        <p:spPr>
          <a:xfrm>
            <a:off x="6705844" y="2578956"/>
            <a:ext cx="909608" cy="369332"/>
          </a:xfrm>
          <a:prstGeom prst="rect">
            <a:avLst/>
          </a:prstGeom>
          <a:noFill/>
        </p:spPr>
        <p:txBody>
          <a:bodyPr wrap="none" rtlCol="0">
            <a:spAutoFit/>
          </a:bodyPr>
          <a:lstStyle/>
          <a:p>
            <a:r>
              <a:rPr lang="en-US" dirty="0" smtClean="0">
                <a:hlinkClick r:id="rId8"/>
              </a:rPr>
              <a:t>Source</a:t>
            </a:r>
            <a:endParaRPr lang="en-US" dirty="0"/>
          </a:p>
        </p:txBody>
      </p:sp>
      <p:sp>
        <p:nvSpPr>
          <p:cNvPr id="14" name="TextBox 13"/>
          <p:cNvSpPr txBox="1"/>
          <p:nvPr/>
        </p:nvSpPr>
        <p:spPr>
          <a:xfrm>
            <a:off x="3302758" y="5780345"/>
            <a:ext cx="5841239" cy="1084912"/>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6.12: The student can reason about the distinction between strong and weak acid solutions with similar values of pH, including the percent ionization of the acids, the concentrations needed to achieve the same pH, and the amount of base needed to reach the equivalence point in a titration. </a:t>
            </a:r>
          </a:p>
          <a:p>
            <a:r>
              <a:rPr lang="en-US" sz="900" dirty="0" smtClean="0"/>
              <a:t>LO 6.13: The student can interpret titration data for </a:t>
            </a:r>
            <a:r>
              <a:rPr lang="en-US" sz="900" dirty="0" err="1" smtClean="0"/>
              <a:t>monoprotic</a:t>
            </a:r>
            <a:r>
              <a:rPr lang="en-US" sz="900" dirty="0" smtClean="0"/>
              <a:t> or </a:t>
            </a:r>
            <a:r>
              <a:rPr lang="en-US" sz="900" dirty="0" err="1" smtClean="0"/>
              <a:t>polyprotic</a:t>
            </a:r>
            <a:r>
              <a:rPr lang="en-US" sz="900" dirty="0" smtClean="0"/>
              <a:t> acids involving titration of a weak or strong acid by a strong base (or a weak or strong base by a strong acid) to determine the concentration of the </a:t>
            </a:r>
            <a:r>
              <a:rPr lang="en-US" sz="900" dirty="0" err="1" smtClean="0"/>
              <a:t>titrant</a:t>
            </a:r>
            <a:r>
              <a:rPr lang="en-US" sz="900" dirty="0" smtClean="0"/>
              <a:t> and the </a:t>
            </a:r>
            <a:r>
              <a:rPr lang="en-US" sz="900" dirty="0" err="1" smtClean="0"/>
              <a:t>pKa</a:t>
            </a:r>
            <a:r>
              <a:rPr lang="en-US" sz="900" dirty="0" smtClean="0"/>
              <a:t> for a weak acid, or the </a:t>
            </a:r>
            <a:r>
              <a:rPr lang="en-US" sz="900" dirty="0" err="1" smtClean="0"/>
              <a:t>pKb</a:t>
            </a:r>
            <a:r>
              <a:rPr lang="en-US" sz="900" dirty="0" smtClean="0"/>
              <a:t> for a weak base. </a:t>
            </a:r>
            <a:r>
              <a:rPr lang="en-US" dirty="0"/>
              <a:t>	</a:t>
            </a:r>
          </a:p>
        </p:txBody>
      </p:sp>
      <p:sp>
        <p:nvSpPr>
          <p:cNvPr id="15" name="TextBox 14"/>
          <p:cNvSpPr txBox="1"/>
          <p:nvPr/>
        </p:nvSpPr>
        <p:spPr>
          <a:xfrm>
            <a:off x="0" y="5777945"/>
            <a:ext cx="3302758" cy="1088136"/>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1.4 The student can </a:t>
            </a:r>
            <a:r>
              <a:rPr lang="en-US" sz="900" i="1" dirty="0" smtClean="0"/>
              <a:t>use representations and models </a:t>
            </a:r>
            <a:r>
              <a:rPr lang="en-US" sz="900" dirty="0" smtClean="0"/>
              <a:t>to analyze situations or solve problems qualitatively and quantitatively.</a:t>
            </a:r>
          </a:p>
          <a:p>
            <a:pPr marL="0" lvl="1"/>
            <a:r>
              <a:rPr lang="en-US" sz="900" dirty="0" smtClean="0"/>
              <a:t>5.1 The student can </a:t>
            </a:r>
            <a:r>
              <a:rPr lang="en-US" sz="900" i="1" dirty="0" smtClean="0"/>
              <a:t>analyze data </a:t>
            </a:r>
            <a:r>
              <a:rPr lang="en-US" sz="900" dirty="0" smtClean="0"/>
              <a:t>to identify patterns or relationships.</a:t>
            </a:r>
          </a:p>
          <a:p>
            <a:pPr marL="0" lvl="1"/>
            <a:endParaRPr lang="en-US" sz="900" u="sng" dirty="0" smtClean="0"/>
          </a:p>
        </p:txBody>
      </p:sp>
      <p:grpSp>
        <p:nvGrpSpPr>
          <p:cNvPr id="18" name="Group 17"/>
          <p:cNvGrpSpPr/>
          <p:nvPr/>
        </p:nvGrpSpPr>
        <p:grpSpPr>
          <a:xfrm>
            <a:off x="6203168" y="2948884"/>
            <a:ext cx="2848557" cy="1489861"/>
            <a:chOff x="4877460" y="2948288"/>
            <a:chExt cx="2848557" cy="1489861"/>
          </a:xfrm>
        </p:grpSpPr>
        <p:pic>
          <p:nvPicPr>
            <p:cNvPr id="2058" name="Picture 10" descr="http://chemwiki.ucdavis.edu/@api/deki/files/65866/=tccSaSb.png?revision=1&amp;size=bestfit&amp;width=268&amp;height=277"/>
            <p:cNvPicPr>
              <a:picLocks noChangeAspect="1" noChangeArrowheads="1"/>
            </p:cNvPicPr>
            <p:nvPr/>
          </p:nvPicPr>
          <p:blipFill>
            <a:blip r:embed="rId9"/>
            <a:srcRect/>
            <a:stretch>
              <a:fillRect/>
            </a:stretch>
          </p:blipFill>
          <p:spPr bwMode="auto">
            <a:xfrm>
              <a:off x="4877460" y="2948288"/>
              <a:ext cx="1441453" cy="1489861"/>
            </a:xfrm>
            <a:prstGeom prst="rect">
              <a:avLst/>
            </a:prstGeom>
            <a:noFill/>
          </p:spPr>
        </p:pic>
        <p:pic>
          <p:nvPicPr>
            <p:cNvPr id="2060" name="Picture 12" descr="http://chemwiki.ucdavis.edu/@api/deki/files/65865/=tccWS.png?revision=1&amp;size=bestfit&amp;width=283&amp;height=276"/>
            <p:cNvPicPr>
              <a:picLocks noChangeAspect="1" noChangeArrowheads="1"/>
            </p:cNvPicPr>
            <p:nvPr/>
          </p:nvPicPr>
          <p:blipFill>
            <a:blip r:embed="rId10"/>
            <a:srcRect/>
            <a:stretch>
              <a:fillRect/>
            </a:stretch>
          </p:blipFill>
          <p:spPr bwMode="auto">
            <a:xfrm>
              <a:off x="6198369" y="2948288"/>
              <a:ext cx="1527648" cy="1489861"/>
            </a:xfrm>
            <a:prstGeom prst="rect">
              <a:avLst/>
            </a:prstGeom>
            <a:noFill/>
          </p:spPr>
        </p:pic>
      </p:grpSp>
      <p:sp>
        <p:nvSpPr>
          <p:cNvPr id="19" name="TextBox 18"/>
          <p:cNvSpPr txBox="1"/>
          <p:nvPr/>
        </p:nvSpPr>
        <p:spPr>
          <a:xfrm>
            <a:off x="4367284" y="2948288"/>
            <a:ext cx="1823889" cy="1477328"/>
          </a:xfrm>
          <a:prstGeom prst="rect">
            <a:avLst/>
          </a:prstGeom>
          <a:solidFill>
            <a:schemeClr val="accent2">
              <a:lumMod val="50000"/>
              <a:lumOff val="50000"/>
            </a:schemeClr>
          </a:solidFill>
        </p:spPr>
        <p:txBody>
          <a:bodyPr wrap="square" rtlCol="0">
            <a:spAutoFit/>
          </a:bodyPr>
          <a:lstStyle/>
          <a:p>
            <a:r>
              <a:rPr lang="en-US" dirty="0" smtClean="0"/>
              <a:t>Strength of Acids affects shape of graph:</a:t>
            </a:r>
          </a:p>
          <a:p>
            <a:endParaRPr lang="en-US" dirty="0" smtClean="0"/>
          </a:p>
          <a:p>
            <a:endParaRPr lang="en-US" dirty="0" smtClean="0"/>
          </a:p>
        </p:txBody>
      </p:sp>
      <p:grpSp>
        <p:nvGrpSpPr>
          <p:cNvPr id="25" name="Group 24"/>
          <p:cNvGrpSpPr/>
          <p:nvPr/>
        </p:nvGrpSpPr>
        <p:grpSpPr>
          <a:xfrm>
            <a:off x="6209998" y="4520037"/>
            <a:ext cx="2835151" cy="1233071"/>
            <a:chOff x="6209998" y="4438149"/>
            <a:chExt cx="2835151" cy="1233071"/>
          </a:xfrm>
        </p:grpSpPr>
        <p:pic>
          <p:nvPicPr>
            <p:cNvPr id="2064" name="Picture 16" descr="http://www.chem1.com/acad/webtext/acid2/acid2-images/tc-carbonate-2.png"/>
            <p:cNvPicPr>
              <a:picLocks noChangeAspect="1" noChangeArrowheads="1"/>
            </p:cNvPicPr>
            <p:nvPr/>
          </p:nvPicPr>
          <p:blipFill>
            <a:blip r:embed="rId11"/>
            <a:srcRect/>
            <a:stretch>
              <a:fillRect/>
            </a:stretch>
          </p:blipFill>
          <p:spPr bwMode="auto">
            <a:xfrm>
              <a:off x="6209998" y="4438149"/>
              <a:ext cx="1441057" cy="1233070"/>
            </a:xfrm>
            <a:prstGeom prst="rect">
              <a:avLst/>
            </a:prstGeom>
            <a:noFill/>
          </p:spPr>
        </p:pic>
        <p:pic>
          <p:nvPicPr>
            <p:cNvPr id="2066" name="Picture 18" descr="http://www.chem1.com/acad/webtext/acid2/acid2-images/tc-carbonate-1.png"/>
            <p:cNvPicPr>
              <a:picLocks noChangeAspect="1" noChangeArrowheads="1"/>
            </p:cNvPicPr>
            <p:nvPr/>
          </p:nvPicPr>
          <p:blipFill>
            <a:blip r:embed="rId12"/>
            <a:srcRect/>
            <a:stretch>
              <a:fillRect/>
            </a:stretch>
          </p:blipFill>
          <p:spPr bwMode="auto">
            <a:xfrm>
              <a:off x="7599737" y="4438150"/>
              <a:ext cx="1445412" cy="1233070"/>
            </a:xfrm>
            <a:prstGeom prst="rect">
              <a:avLst/>
            </a:prstGeom>
            <a:noFill/>
          </p:spPr>
        </p:pic>
      </p:grpSp>
      <p:sp>
        <p:nvSpPr>
          <p:cNvPr id="26" name="TextBox 25"/>
          <p:cNvSpPr txBox="1"/>
          <p:nvPr/>
        </p:nvSpPr>
        <p:spPr>
          <a:xfrm>
            <a:off x="7898171" y="1840292"/>
            <a:ext cx="1141559" cy="369332"/>
          </a:xfrm>
          <a:prstGeom prst="rect">
            <a:avLst/>
          </a:prstGeom>
          <a:noFill/>
        </p:spPr>
        <p:txBody>
          <a:bodyPr wrap="square" rtlCol="0">
            <a:spAutoFit/>
          </a:bodyPr>
          <a:lstStyle/>
          <a:p>
            <a:r>
              <a:rPr lang="en-US" dirty="0" smtClean="0">
                <a:hlinkClick r:id="rId13"/>
              </a:rPr>
              <a:t>Source 2</a:t>
            </a:r>
            <a:endParaRPr lang="en-US" dirty="0"/>
          </a:p>
        </p:txBody>
      </p:sp>
      <p:sp>
        <p:nvSpPr>
          <p:cNvPr id="28" name="TextBox 27"/>
          <p:cNvSpPr txBox="1"/>
          <p:nvPr/>
        </p:nvSpPr>
        <p:spPr>
          <a:xfrm>
            <a:off x="4367284" y="4520037"/>
            <a:ext cx="1823889" cy="1200329"/>
          </a:xfrm>
          <a:prstGeom prst="rect">
            <a:avLst/>
          </a:prstGeom>
          <a:solidFill>
            <a:schemeClr val="accent2">
              <a:lumMod val="50000"/>
              <a:lumOff val="50000"/>
            </a:schemeClr>
          </a:solidFill>
        </p:spPr>
        <p:txBody>
          <a:bodyPr wrap="square" rtlCol="0">
            <a:spAutoFit/>
          </a:bodyPr>
          <a:lstStyle/>
          <a:p>
            <a:r>
              <a:rPr lang="en-US" dirty="0" err="1" smtClean="0"/>
              <a:t>Polyprotic</a:t>
            </a:r>
            <a:r>
              <a:rPr lang="en-US" dirty="0" smtClean="0"/>
              <a:t> acids have multiple end points:</a:t>
            </a:r>
            <a:endParaRPr lang="en-US" dirty="0"/>
          </a:p>
        </p:txBody>
      </p:sp>
      <p:sp>
        <p:nvSpPr>
          <p:cNvPr id="29" name="TextBox 28"/>
          <p:cNvSpPr txBox="1"/>
          <p:nvPr/>
        </p:nvSpPr>
        <p:spPr>
          <a:xfrm>
            <a:off x="7651057" y="2524364"/>
            <a:ext cx="1388674" cy="369332"/>
          </a:xfrm>
          <a:prstGeom prst="rect">
            <a:avLst/>
          </a:prstGeom>
          <a:noFill/>
        </p:spPr>
        <p:txBody>
          <a:bodyPr wrap="square" rtlCol="0">
            <a:spAutoFit/>
          </a:bodyPr>
          <a:lstStyle/>
          <a:p>
            <a:r>
              <a:rPr lang="en-US" dirty="0" smtClean="0">
                <a:hlinkClick r:id="rId14"/>
              </a:rPr>
              <a:t>Virtual Lab</a:t>
            </a:r>
            <a:endParaRPr lang="en-US" dirty="0"/>
          </a:p>
        </p:txBody>
      </p:sp>
      <p:sp>
        <p:nvSpPr>
          <p:cNvPr id="35" name="Rectangle 34"/>
          <p:cNvSpPr/>
          <p:nvPr/>
        </p:nvSpPr>
        <p:spPr>
          <a:xfrm>
            <a:off x="37427" y="720132"/>
            <a:ext cx="9039730" cy="5000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68" name="Picture 20"/>
          <p:cNvPicPr>
            <a:picLocks noChangeAspect="1" noChangeArrowheads="1"/>
          </p:cNvPicPr>
          <p:nvPr/>
        </p:nvPicPr>
        <p:blipFill>
          <a:blip r:embed="rId15"/>
          <a:srcRect l="25384" t="10116" r="37402" b="20101"/>
          <a:stretch>
            <a:fillRect/>
          </a:stretch>
        </p:blipFill>
        <p:spPr bwMode="auto">
          <a:xfrm>
            <a:off x="919177" y="698221"/>
            <a:ext cx="4763675" cy="5022145"/>
          </a:xfrm>
          <a:prstGeom prst="rect">
            <a:avLst/>
          </a:prstGeom>
          <a:noFill/>
          <a:ln w="9525">
            <a:noFill/>
            <a:miter lim="800000"/>
            <a:headEnd/>
            <a:tailEnd/>
          </a:ln>
        </p:spPr>
      </p:pic>
      <p:sp>
        <p:nvSpPr>
          <p:cNvPr id="34" name="Rounded Rectangle 33"/>
          <p:cNvSpPr/>
          <p:nvPr/>
        </p:nvSpPr>
        <p:spPr>
          <a:xfrm>
            <a:off x="951830" y="4696906"/>
            <a:ext cx="4591876" cy="739031"/>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170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056"/>
                                        </p:tgtEl>
                                      </p:cBhvr>
                                    </p:animEffect>
                                    <p:set>
                                      <p:cBhvr>
                                        <p:cTn id="7" dur="1" fill="hold">
                                          <p:stCondLst>
                                            <p:cond delay="499"/>
                                          </p:stCondLst>
                                        </p:cTn>
                                        <p:tgtEl>
                                          <p:spTgt spid="205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8" presetClass="exit" presetSubtype="0" decel="100000" fill="hold" nodeType="clickEffect">
                                  <p:stCondLst>
                                    <p:cond delay="0"/>
                                  </p:stCondLst>
                                  <p:childTnLst>
                                    <p:anim calcmode="lin" valueType="num">
                                      <p:cBhvr>
                                        <p:cTn id="14" dur="500"/>
                                        <p:tgtEl>
                                          <p:spTgt spid="2050"/>
                                        </p:tgtEl>
                                        <p:attrNameLst>
                                          <p:attrName>ppt_w</p:attrName>
                                        </p:attrNameLst>
                                      </p:cBhvr>
                                      <p:tavLst>
                                        <p:tav tm="0">
                                          <p:val>
                                            <p:strVal val="ppt_w"/>
                                          </p:val>
                                        </p:tav>
                                        <p:tav tm="100000">
                                          <p:val>
                                            <p:strVal val="ppt_w*2.5"/>
                                          </p:val>
                                        </p:tav>
                                      </p:tavLst>
                                    </p:anim>
                                    <p:anim calcmode="lin" valueType="num">
                                      <p:cBhvr>
                                        <p:cTn id="15" dur="500"/>
                                        <p:tgtEl>
                                          <p:spTgt spid="2050"/>
                                        </p:tgtEl>
                                        <p:attrNameLst>
                                          <p:attrName>ppt_h</p:attrName>
                                        </p:attrNameLst>
                                      </p:cBhvr>
                                      <p:tavLst>
                                        <p:tav tm="0">
                                          <p:val>
                                            <p:strVal val="ppt_h"/>
                                          </p:val>
                                        </p:tav>
                                        <p:tav tm="100000">
                                          <p:val>
                                            <p:strVal val="ppt_h*0.01"/>
                                          </p:val>
                                        </p:tav>
                                      </p:tavLst>
                                    </p:anim>
                                    <p:anim calcmode="lin" valueType="num">
                                      <p:cBhvr>
                                        <p:cTn id="16" dur="500"/>
                                        <p:tgtEl>
                                          <p:spTgt spid="2050"/>
                                        </p:tgtEl>
                                        <p:attrNameLst>
                                          <p:attrName>ppt_x</p:attrName>
                                        </p:attrNameLst>
                                      </p:cBhvr>
                                      <p:tavLst>
                                        <p:tav tm="0">
                                          <p:val>
                                            <p:strVal val="ppt_x"/>
                                          </p:val>
                                        </p:tav>
                                        <p:tav tm="100000">
                                          <p:val>
                                            <p:strVal val="ppt_x"/>
                                          </p:val>
                                        </p:tav>
                                      </p:tavLst>
                                    </p:anim>
                                    <p:anim calcmode="lin" valueType="num">
                                      <p:cBhvr>
                                        <p:cTn id="17" dur="500"/>
                                        <p:tgtEl>
                                          <p:spTgt spid="2050"/>
                                        </p:tgtEl>
                                        <p:attrNameLst>
                                          <p:attrName>ppt_y</p:attrName>
                                        </p:attrNameLst>
                                      </p:cBhvr>
                                      <p:tavLst>
                                        <p:tav tm="0">
                                          <p:val>
                                            <p:strVal val="ppt_y"/>
                                          </p:val>
                                        </p:tav>
                                        <p:tav tm="100000">
                                          <p:val>
                                            <p:strVal val="ppt_h+1"/>
                                          </p:val>
                                        </p:tav>
                                      </p:tavLst>
                                    </p:anim>
                                    <p:animEffect transition="out" filter="fade">
                                      <p:cBhvr>
                                        <p:cTn id="18" dur="500"/>
                                        <p:tgtEl>
                                          <p:spTgt spid="2050"/>
                                        </p:tgtEl>
                                      </p:cBhvr>
                                    </p:animEffect>
                                    <p:set>
                                      <p:cBhvr>
                                        <p:cTn id="19" dur="1" fill="hold">
                                          <p:stCondLst>
                                            <p:cond delay="499"/>
                                          </p:stCondLst>
                                        </p:cTn>
                                        <p:tgtEl>
                                          <p:spTgt spid="205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2068"/>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 grpId="0" animBg="1"/>
      <p:bldP spid="34" grpId="0" animBg="1"/>
      <p:bldP spid="3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6726" y="3233304"/>
            <a:ext cx="563438" cy="215444"/>
          </a:xfrm>
          <a:prstGeom prst="rect">
            <a:avLst/>
          </a:prstGeom>
          <a:noFill/>
        </p:spPr>
        <p:txBody>
          <a:bodyPr wrap="square" rtlCol="0">
            <a:spAutoFit/>
          </a:bodyPr>
          <a:lstStyle/>
          <a:p>
            <a:r>
              <a:rPr lang="en-US" sz="800" dirty="0" smtClean="0">
                <a:hlinkClick r:id="rId2"/>
              </a:rPr>
              <a:t>Source</a:t>
            </a:r>
            <a:endParaRPr lang="en-US" sz="800" dirty="0"/>
          </a:p>
        </p:txBody>
      </p:sp>
      <p:sp>
        <p:nvSpPr>
          <p:cNvPr id="2" name="Title 1"/>
          <p:cNvSpPr>
            <a:spLocks noGrp="1"/>
          </p:cNvSpPr>
          <p:nvPr>
            <p:ph type="title"/>
          </p:nvPr>
        </p:nvSpPr>
        <p:spPr/>
        <p:txBody>
          <a:bodyPr/>
          <a:lstStyle/>
          <a:p>
            <a:r>
              <a:rPr lang="en-US" dirty="0" smtClean="0">
                <a:solidFill>
                  <a:srgbClr val="00B0F0"/>
                </a:solidFill>
              </a:rPr>
              <a:t>REDOX Titration</a:t>
            </a:r>
            <a:endParaRPr lang="en-US" dirty="0">
              <a:solidFill>
                <a:srgbClr val="00B0F0"/>
              </a:solidFill>
            </a:endParaRPr>
          </a:p>
        </p:txBody>
      </p:sp>
      <p:sp>
        <p:nvSpPr>
          <p:cNvPr id="13" name="TextBox 12"/>
          <p:cNvSpPr txBox="1"/>
          <p:nvPr/>
        </p:nvSpPr>
        <p:spPr>
          <a:xfrm>
            <a:off x="2914510" y="1127351"/>
            <a:ext cx="2946771" cy="646331"/>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Applications/Methods of REDOX  Titrations:</a:t>
            </a:r>
          </a:p>
        </p:txBody>
      </p:sp>
      <p:graphicFrame>
        <p:nvGraphicFramePr>
          <p:cNvPr id="15" name="Table 14"/>
          <p:cNvGraphicFramePr>
            <a:graphicFrameLocks noGrp="1"/>
          </p:cNvGraphicFramePr>
          <p:nvPr/>
        </p:nvGraphicFramePr>
        <p:xfrm>
          <a:off x="2914510" y="1855612"/>
          <a:ext cx="2032000" cy="4220486"/>
        </p:xfrm>
        <a:graphic>
          <a:graphicData uri="http://schemas.openxmlformats.org/drawingml/2006/table">
            <a:tbl>
              <a:tblPr firstRow="1" bandRow="1">
                <a:tableStyleId>{5C22544A-7EE6-4342-B048-85BDC9FD1C3A}</a:tableStyleId>
              </a:tblPr>
              <a:tblGrid>
                <a:gridCol w="2032000"/>
              </a:tblGrid>
              <a:tr h="1758465">
                <a:tc>
                  <a:txBody>
                    <a:bodyPr/>
                    <a:lstStyle/>
                    <a:p>
                      <a:r>
                        <a:rPr lang="en-US" dirty="0" smtClean="0"/>
                        <a:t>Vitamin C Content</a:t>
                      </a:r>
                    </a:p>
                    <a:p>
                      <a:endParaRPr lang="en-US" dirty="0" smtClean="0"/>
                    </a:p>
                    <a:p>
                      <a:endParaRPr lang="en-US" dirty="0" smtClean="0"/>
                    </a:p>
                    <a:p>
                      <a:endParaRPr lang="en-US" dirty="0" smtClean="0"/>
                    </a:p>
                    <a:p>
                      <a:endParaRPr lang="en-US" dirty="0"/>
                    </a:p>
                  </a:txBody>
                  <a:tcPr/>
                </a:tc>
              </a:tr>
              <a:tr h="1645920">
                <a:tc>
                  <a:txBody>
                    <a:bodyPr/>
                    <a:lstStyle/>
                    <a:p>
                      <a:r>
                        <a:rPr lang="en-US" dirty="0" smtClean="0"/>
                        <a:t>Concentration </a:t>
                      </a:r>
                      <a:r>
                        <a:rPr lang="en-US" baseline="0" dirty="0" smtClean="0"/>
                        <a:t> of a </a:t>
                      </a:r>
                      <a:r>
                        <a:rPr lang="en-US" baseline="0" dirty="0" err="1" smtClean="0"/>
                        <a:t>redox</a:t>
                      </a:r>
                      <a:r>
                        <a:rPr lang="en-US" baseline="0" dirty="0" smtClean="0"/>
                        <a:t> species</a:t>
                      </a:r>
                    </a:p>
                    <a:p>
                      <a:endParaRPr lang="en-US" baseline="0" dirty="0" smtClean="0"/>
                    </a:p>
                    <a:p>
                      <a:endParaRPr lang="en-US" baseline="0" dirty="0" smtClean="0"/>
                    </a:p>
                    <a:p>
                      <a:endParaRPr lang="en-US" baseline="0" dirty="0" smtClean="0"/>
                    </a:p>
                    <a:p>
                      <a:endParaRPr lang="en-US" dirty="0"/>
                    </a:p>
                  </a:txBody>
                  <a:tcPr/>
                </a:tc>
              </a:tr>
              <a:tr h="724662">
                <a:tc>
                  <a:txBody>
                    <a:bodyPr/>
                    <a:lstStyle/>
                    <a:p>
                      <a:r>
                        <a:rPr lang="en-US" dirty="0" smtClean="0"/>
                        <a:t>Back Titrations</a:t>
                      </a:r>
                    </a:p>
                    <a:p>
                      <a:endParaRPr lang="en-US" dirty="0"/>
                    </a:p>
                  </a:txBody>
                  <a:tcPr/>
                </a:tc>
              </a:tr>
            </a:tbl>
          </a:graphicData>
        </a:graphic>
      </p:graphicFrame>
      <p:pic>
        <p:nvPicPr>
          <p:cNvPr id="16" name="Picture 8" descr="http://chemcollective.org/chem/ubc/exp09/images/cliparts.png"/>
          <p:cNvPicPr>
            <a:picLocks noChangeAspect="1" noChangeArrowheads="1"/>
          </p:cNvPicPr>
          <p:nvPr/>
        </p:nvPicPr>
        <p:blipFill>
          <a:blip r:embed="rId3"/>
          <a:srcRect/>
          <a:stretch>
            <a:fillRect/>
          </a:stretch>
        </p:blipFill>
        <p:spPr bwMode="auto">
          <a:xfrm>
            <a:off x="4946510" y="1773682"/>
            <a:ext cx="1701343" cy="1769398"/>
          </a:xfrm>
          <a:prstGeom prst="rect">
            <a:avLst/>
          </a:prstGeom>
          <a:noFill/>
        </p:spPr>
      </p:pic>
      <p:sp>
        <p:nvSpPr>
          <p:cNvPr id="17" name="TextBox 16"/>
          <p:cNvSpPr txBox="1"/>
          <p:nvPr/>
        </p:nvSpPr>
        <p:spPr>
          <a:xfrm>
            <a:off x="6090809" y="3450747"/>
            <a:ext cx="667427" cy="276999"/>
          </a:xfrm>
          <a:prstGeom prst="rect">
            <a:avLst/>
          </a:prstGeom>
          <a:noFill/>
        </p:spPr>
        <p:txBody>
          <a:bodyPr wrap="none" rtlCol="0">
            <a:spAutoFit/>
          </a:bodyPr>
          <a:lstStyle/>
          <a:p>
            <a:r>
              <a:rPr lang="en-US" sz="1200" dirty="0" smtClean="0">
                <a:hlinkClick r:id="rId4"/>
              </a:rPr>
              <a:t>Source</a:t>
            </a:r>
            <a:endParaRPr lang="en-US" dirty="0"/>
          </a:p>
        </p:txBody>
      </p:sp>
      <p:sp>
        <p:nvSpPr>
          <p:cNvPr id="18" name="Content Placeholder 8"/>
          <p:cNvSpPr>
            <a:spLocks noGrp="1"/>
          </p:cNvSpPr>
          <p:nvPr>
            <p:ph sz="half" idx="2"/>
          </p:nvPr>
        </p:nvSpPr>
        <p:spPr>
          <a:xfrm>
            <a:off x="357017" y="1185834"/>
            <a:ext cx="1628403" cy="946100"/>
          </a:xfrm>
        </p:spPr>
        <p:txBody>
          <a:bodyPr>
            <a:noAutofit/>
          </a:bodyPr>
          <a:lstStyle/>
          <a:p>
            <a:r>
              <a:rPr lang="en-US" sz="1300" dirty="0" smtClean="0"/>
              <a:t>Or an indicator that shows the presence of a particular species:</a:t>
            </a:r>
          </a:p>
        </p:txBody>
      </p:sp>
      <p:pic>
        <p:nvPicPr>
          <p:cNvPr id="5130" name="Picture 10" descr="http://img.wonderhowto.com/img/82/67/63483049155134/0/classic-chemistry-colorize-colorless-liquids-with-black-magic-aka-iodine-clock-reaction.w654.jpg"/>
          <p:cNvPicPr>
            <a:picLocks noChangeAspect="1" noChangeArrowheads="1"/>
          </p:cNvPicPr>
          <p:nvPr/>
        </p:nvPicPr>
        <p:blipFill>
          <a:blip r:embed="rId5"/>
          <a:srcRect/>
          <a:stretch>
            <a:fillRect/>
          </a:stretch>
        </p:blipFill>
        <p:spPr bwMode="auto">
          <a:xfrm>
            <a:off x="196725" y="2270592"/>
            <a:ext cx="2064306" cy="962712"/>
          </a:xfrm>
          <a:prstGeom prst="rect">
            <a:avLst/>
          </a:prstGeom>
          <a:noFill/>
        </p:spPr>
      </p:pic>
      <p:sp>
        <p:nvSpPr>
          <p:cNvPr id="20" name="Content Placeholder 8"/>
          <p:cNvSpPr>
            <a:spLocks noGrp="1"/>
          </p:cNvSpPr>
          <p:nvPr>
            <p:ph sz="half" idx="2"/>
          </p:nvPr>
        </p:nvSpPr>
        <p:spPr>
          <a:xfrm>
            <a:off x="357017" y="3450070"/>
            <a:ext cx="1628403" cy="586693"/>
          </a:xfrm>
        </p:spPr>
        <p:txBody>
          <a:bodyPr>
            <a:noAutofit/>
          </a:bodyPr>
          <a:lstStyle/>
          <a:p>
            <a:r>
              <a:rPr lang="en-US" sz="1300" dirty="0" smtClean="0"/>
              <a:t>Starch indicates presence of iodine</a:t>
            </a:r>
          </a:p>
        </p:txBody>
      </p:sp>
      <p:sp>
        <p:nvSpPr>
          <p:cNvPr id="11" name="Content Placeholder 8"/>
          <p:cNvSpPr>
            <a:spLocks noGrp="1"/>
          </p:cNvSpPr>
          <p:nvPr>
            <p:ph sz="half" idx="2"/>
          </p:nvPr>
        </p:nvSpPr>
        <p:spPr>
          <a:xfrm>
            <a:off x="357018" y="1127351"/>
            <a:ext cx="1628403" cy="589965"/>
          </a:xfrm>
          <a:solidFill>
            <a:srgbClr val="86FFF1"/>
          </a:solidFill>
        </p:spPr>
        <p:txBody>
          <a:bodyPr>
            <a:normAutofit/>
          </a:bodyPr>
          <a:lstStyle/>
          <a:p>
            <a:r>
              <a:rPr lang="en-US" sz="1300" dirty="0" smtClean="0"/>
              <a:t>Or REDOX indicator:</a:t>
            </a:r>
          </a:p>
        </p:txBody>
      </p:sp>
      <p:pic>
        <p:nvPicPr>
          <p:cNvPr id="5126" name="Picture 6" descr="http://chemwiki.ucdavis.edu/@api/deki/files/12553/=Figure9.39.jpg?revision=1"/>
          <p:cNvPicPr>
            <a:picLocks noChangeAspect="1" noChangeArrowheads="1"/>
          </p:cNvPicPr>
          <p:nvPr/>
        </p:nvPicPr>
        <p:blipFill>
          <a:blip r:embed="rId6"/>
          <a:srcRect/>
          <a:stretch>
            <a:fillRect/>
          </a:stretch>
        </p:blipFill>
        <p:spPr bwMode="auto">
          <a:xfrm>
            <a:off x="196726" y="1717315"/>
            <a:ext cx="2111725" cy="2517970"/>
          </a:xfrm>
          <a:prstGeom prst="rect">
            <a:avLst/>
          </a:prstGeom>
          <a:noFill/>
          <a:ln>
            <a:solidFill>
              <a:schemeClr val="accent1"/>
            </a:solidFill>
          </a:ln>
        </p:spPr>
      </p:pic>
      <p:sp>
        <p:nvSpPr>
          <p:cNvPr id="9" name="Content Placeholder 8"/>
          <p:cNvSpPr>
            <a:spLocks noGrp="1"/>
          </p:cNvSpPr>
          <p:nvPr>
            <p:ph sz="half" idx="2"/>
          </p:nvPr>
        </p:nvSpPr>
        <p:spPr>
          <a:xfrm>
            <a:off x="357018" y="1047536"/>
            <a:ext cx="1682030" cy="669102"/>
          </a:xfrm>
          <a:solidFill>
            <a:srgbClr val="86FFF1"/>
          </a:solidFill>
        </p:spPr>
        <p:txBody>
          <a:bodyPr>
            <a:normAutofit fontScale="47500" lnSpcReduction="20000"/>
          </a:bodyPr>
          <a:lstStyle/>
          <a:p>
            <a:r>
              <a:rPr lang="en-US" dirty="0" smtClean="0"/>
              <a:t>Endpoint can be determined by potentiometer:</a:t>
            </a:r>
          </a:p>
        </p:txBody>
      </p:sp>
      <p:pic>
        <p:nvPicPr>
          <p:cNvPr id="5124" name="Picture 4" descr="http://www.dlt.ncssm.edu/tiger/diagrams/electrochem/RedoxTitrationSetup.jpg"/>
          <p:cNvPicPr>
            <a:picLocks noChangeAspect="1" noChangeArrowheads="1"/>
          </p:cNvPicPr>
          <p:nvPr/>
        </p:nvPicPr>
        <p:blipFill>
          <a:blip r:embed="rId7"/>
          <a:srcRect/>
          <a:stretch>
            <a:fillRect/>
          </a:stretch>
        </p:blipFill>
        <p:spPr bwMode="auto">
          <a:xfrm>
            <a:off x="196726" y="1717314"/>
            <a:ext cx="2249019" cy="2998691"/>
          </a:xfrm>
          <a:prstGeom prst="rect">
            <a:avLst/>
          </a:prstGeom>
          <a:noFill/>
        </p:spPr>
      </p:pic>
      <p:pic>
        <p:nvPicPr>
          <p:cNvPr id="5122" name="Picture 2" descr="Difference Between Acid-Base Titration and Redox Titration - infographic"/>
          <p:cNvPicPr>
            <a:picLocks noChangeAspect="1" noChangeArrowheads="1"/>
          </p:cNvPicPr>
          <p:nvPr/>
        </p:nvPicPr>
        <p:blipFill>
          <a:blip r:embed="rId8"/>
          <a:srcRect/>
          <a:stretch>
            <a:fillRect/>
          </a:stretch>
        </p:blipFill>
        <p:spPr bwMode="auto">
          <a:xfrm>
            <a:off x="0" y="1047536"/>
            <a:ext cx="2768785" cy="4939436"/>
          </a:xfrm>
          <a:prstGeom prst="rect">
            <a:avLst/>
          </a:prstGeom>
          <a:noFill/>
        </p:spPr>
      </p:pic>
      <p:pic>
        <p:nvPicPr>
          <p:cNvPr id="5132" name="Picture 12" descr="http://staff.buffalostate.edu/nazareay/che112/Mno4.gif"/>
          <p:cNvPicPr>
            <a:picLocks noChangeAspect="1" noChangeArrowheads="1"/>
          </p:cNvPicPr>
          <p:nvPr/>
        </p:nvPicPr>
        <p:blipFill>
          <a:blip r:embed="rId9"/>
          <a:srcRect/>
          <a:stretch>
            <a:fillRect/>
          </a:stretch>
        </p:blipFill>
        <p:spPr bwMode="auto">
          <a:xfrm>
            <a:off x="5047063" y="3699538"/>
            <a:ext cx="1511300" cy="1554480"/>
          </a:xfrm>
          <a:prstGeom prst="rect">
            <a:avLst/>
          </a:prstGeom>
          <a:noFill/>
          <a:ln w="19050">
            <a:solidFill>
              <a:schemeClr val="bg2">
                <a:lumMod val="75000"/>
              </a:schemeClr>
            </a:solidFill>
          </a:ln>
        </p:spPr>
      </p:pic>
      <p:sp>
        <p:nvSpPr>
          <p:cNvPr id="23" name="TextBox 22"/>
          <p:cNvSpPr txBox="1"/>
          <p:nvPr/>
        </p:nvSpPr>
        <p:spPr>
          <a:xfrm>
            <a:off x="4947910" y="5343182"/>
            <a:ext cx="4096934" cy="738664"/>
          </a:xfrm>
          <a:prstGeom prst="rect">
            <a:avLst/>
          </a:prstGeom>
          <a:solidFill>
            <a:schemeClr val="bg2">
              <a:lumMod val="40000"/>
              <a:lumOff val="60000"/>
            </a:schemeClr>
          </a:solidFill>
        </p:spPr>
        <p:txBody>
          <a:bodyPr wrap="square" rtlCol="0">
            <a:spAutoFit/>
          </a:bodyPr>
          <a:lstStyle/>
          <a:p>
            <a:r>
              <a:rPr lang="en-US" sz="1400" dirty="0" smtClean="0"/>
              <a:t>Done when the endpoint can be hard to ID – add an excess, and then back titrate to determine how much is in excess</a:t>
            </a:r>
            <a:endParaRPr lang="en-US" sz="1400" dirty="0"/>
          </a:p>
        </p:txBody>
      </p:sp>
      <p:sp>
        <p:nvSpPr>
          <p:cNvPr id="24" name="TextBox 23"/>
          <p:cNvSpPr txBox="1"/>
          <p:nvPr/>
        </p:nvSpPr>
        <p:spPr>
          <a:xfrm>
            <a:off x="7935598" y="-32652"/>
            <a:ext cx="1141559" cy="369332"/>
          </a:xfrm>
          <a:prstGeom prst="rect">
            <a:avLst/>
          </a:prstGeom>
          <a:noFill/>
        </p:spPr>
        <p:txBody>
          <a:bodyPr wrap="square" rtlCol="0">
            <a:spAutoFit/>
          </a:bodyPr>
          <a:lstStyle/>
          <a:p>
            <a:r>
              <a:rPr lang="en-US" dirty="0" smtClean="0">
                <a:hlinkClick r:id="rId10"/>
              </a:rPr>
              <a:t>Source 1</a:t>
            </a:r>
            <a:endParaRPr lang="en-US" dirty="0"/>
          </a:p>
        </p:txBody>
      </p:sp>
      <p:sp>
        <p:nvSpPr>
          <p:cNvPr id="25" name="TextBox 24"/>
          <p:cNvSpPr txBox="1"/>
          <p:nvPr/>
        </p:nvSpPr>
        <p:spPr>
          <a:xfrm>
            <a:off x="8144771" y="1912165"/>
            <a:ext cx="894959" cy="369332"/>
          </a:xfrm>
          <a:prstGeom prst="rect">
            <a:avLst/>
          </a:prstGeom>
          <a:noFill/>
        </p:spPr>
        <p:txBody>
          <a:bodyPr wrap="square" rtlCol="0">
            <a:spAutoFit/>
          </a:bodyPr>
          <a:lstStyle/>
          <a:p>
            <a:r>
              <a:rPr lang="en-US" dirty="0" smtClean="0">
                <a:hlinkClick r:id="rId11"/>
              </a:rPr>
              <a:t>Video</a:t>
            </a:r>
            <a:endParaRPr lang="en-US" dirty="0"/>
          </a:p>
        </p:txBody>
      </p:sp>
      <p:sp>
        <p:nvSpPr>
          <p:cNvPr id="26" name="TextBox 25"/>
          <p:cNvSpPr txBox="1"/>
          <p:nvPr/>
        </p:nvSpPr>
        <p:spPr>
          <a:xfrm>
            <a:off x="7651057" y="2226905"/>
            <a:ext cx="1388674" cy="369332"/>
          </a:xfrm>
          <a:prstGeom prst="rect">
            <a:avLst/>
          </a:prstGeom>
          <a:noFill/>
        </p:spPr>
        <p:txBody>
          <a:bodyPr wrap="square" rtlCol="0">
            <a:spAutoFit/>
          </a:bodyPr>
          <a:lstStyle/>
          <a:p>
            <a:r>
              <a:rPr lang="en-US" dirty="0" smtClean="0">
                <a:hlinkClick r:id="rId12"/>
              </a:rPr>
              <a:t>Virtual Lab</a:t>
            </a:r>
            <a:endParaRPr lang="en-US" dirty="0"/>
          </a:p>
        </p:txBody>
      </p:sp>
      <p:pic>
        <p:nvPicPr>
          <p:cNvPr id="5134" name="Picture 14" descr="http://staff.buffalostate.edu/nazareay/che112/Cro4.gif"/>
          <p:cNvPicPr>
            <a:picLocks noChangeAspect="1" noChangeArrowheads="1"/>
          </p:cNvPicPr>
          <p:nvPr/>
        </p:nvPicPr>
        <p:blipFill>
          <a:blip r:embed="rId13"/>
          <a:srcRect/>
          <a:stretch>
            <a:fillRect/>
          </a:stretch>
        </p:blipFill>
        <p:spPr bwMode="auto">
          <a:xfrm>
            <a:off x="6748220" y="3694695"/>
            <a:ext cx="1625600" cy="1548497"/>
          </a:xfrm>
          <a:prstGeom prst="rect">
            <a:avLst/>
          </a:prstGeom>
          <a:noFill/>
          <a:ln>
            <a:solidFill>
              <a:schemeClr val="bg2">
                <a:lumMod val="75000"/>
              </a:schemeClr>
            </a:solidFill>
          </a:ln>
        </p:spPr>
      </p:pic>
      <p:sp>
        <p:nvSpPr>
          <p:cNvPr id="28" name="TextBox 27"/>
          <p:cNvSpPr txBox="1"/>
          <p:nvPr/>
        </p:nvSpPr>
        <p:spPr>
          <a:xfrm>
            <a:off x="8372303" y="4977019"/>
            <a:ext cx="667427" cy="276999"/>
          </a:xfrm>
          <a:prstGeom prst="rect">
            <a:avLst/>
          </a:prstGeom>
          <a:noFill/>
        </p:spPr>
        <p:txBody>
          <a:bodyPr wrap="none" rtlCol="0">
            <a:spAutoFit/>
          </a:bodyPr>
          <a:lstStyle/>
          <a:p>
            <a:r>
              <a:rPr lang="en-US" sz="1200" dirty="0" smtClean="0">
                <a:hlinkClick r:id="rId14"/>
              </a:rPr>
              <a:t>Source</a:t>
            </a:r>
            <a:endParaRPr lang="en-US" dirty="0"/>
          </a:p>
        </p:txBody>
      </p:sp>
      <p:pic>
        <p:nvPicPr>
          <p:cNvPr id="5136" name="Picture 16" descr="http://chubbyrevision.weebly.com/uploads/1/0/5/8/10584247/961754646_orig.jpg"/>
          <p:cNvPicPr>
            <a:picLocks noChangeAspect="1" noChangeArrowheads="1"/>
          </p:cNvPicPr>
          <p:nvPr/>
        </p:nvPicPr>
        <p:blipFill>
          <a:blip r:embed="rId15"/>
          <a:srcRect/>
          <a:stretch>
            <a:fillRect/>
          </a:stretch>
        </p:blipFill>
        <p:spPr bwMode="auto">
          <a:xfrm>
            <a:off x="5861281" y="160900"/>
            <a:ext cx="2074318" cy="1555738"/>
          </a:xfrm>
          <a:prstGeom prst="rect">
            <a:avLst/>
          </a:prstGeom>
          <a:noFill/>
        </p:spPr>
      </p:pic>
      <p:sp>
        <p:nvSpPr>
          <p:cNvPr id="6" name="TextBox 5"/>
          <p:cNvSpPr txBox="1"/>
          <p:nvPr/>
        </p:nvSpPr>
        <p:spPr>
          <a:xfrm>
            <a:off x="3302758" y="6066787"/>
            <a:ext cx="5841239" cy="807913"/>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1.20: The student can design, and/or interpret data from, an experiment that uses titration to determine the concentration of an </a:t>
            </a:r>
            <a:r>
              <a:rPr lang="en-US" sz="900" dirty="0" err="1" smtClean="0"/>
              <a:t>analyte</a:t>
            </a:r>
            <a:r>
              <a:rPr lang="en-US" sz="900" dirty="0" smtClean="0"/>
              <a:t> in a solution. </a:t>
            </a:r>
          </a:p>
          <a:p>
            <a:r>
              <a:rPr lang="en-US" sz="900" dirty="0" smtClean="0"/>
              <a:t>LO 3.9: The student is able to design and/or interpret the results of an experiment involving a </a:t>
            </a:r>
            <a:r>
              <a:rPr lang="en-US" sz="900" dirty="0" err="1" smtClean="0"/>
              <a:t>redox</a:t>
            </a:r>
            <a:r>
              <a:rPr lang="en-US" sz="900" dirty="0" smtClean="0"/>
              <a:t> titration. </a:t>
            </a:r>
            <a:endParaRPr lang="en-US" dirty="0"/>
          </a:p>
        </p:txBody>
      </p:sp>
      <p:sp>
        <p:nvSpPr>
          <p:cNvPr id="7" name="TextBox 6"/>
          <p:cNvSpPr txBox="1"/>
          <p:nvPr/>
        </p:nvSpPr>
        <p:spPr>
          <a:xfrm>
            <a:off x="0" y="6078455"/>
            <a:ext cx="3302758" cy="78483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5.1 The student can </a:t>
            </a:r>
            <a:r>
              <a:rPr lang="en-US" sz="900" i="1" dirty="0" smtClean="0"/>
              <a:t>analyze data </a:t>
            </a:r>
            <a:r>
              <a:rPr lang="en-US" sz="900" dirty="0" smtClean="0"/>
              <a:t>to identify patterns or relationships.</a:t>
            </a:r>
            <a:endParaRPr lang="en-US" sz="900" u="sng" dirty="0" smtClean="0"/>
          </a:p>
        </p:txBody>
      </p:sp>
    </p:spTree>
    <p:extLst>
      <p:ext uri="{BB962C8B-B14F-4D97-AF65-F5344CB8AC3E}">
        <p14:creationId xmlns:p14="http://schemas.microsoft.com/office/powerpoint/2010/main" val="2461511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1000" accel="50000">
                                          <p:stCondLst>
                                            <p:cond delay="0"/>
                                          </p:stCondLst>
                                        </p:cTn>
                                        <p:tgtEl>
                                          <p:spTgt spid="5122"/>
                                        </p:tgtEl>
                                      </p:cBhvr>
                                    </p:animEffect>
                                    <p:anim calcmode="lin" valueType="num">
                                      <p:cBhvr>
                                        <p:cTn id="7" dur="500" accel="50000">
                                          <p:stCondLst>
                                            <p:cond delay="0"/>
                                          </p:stCondLst>
                                        </p:cTn>
                                        <p:tgtEl>
                                          <p:spTgt spid="5122"/>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5122"/>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5122"/>
                                        </p:tgtEl>
                                        <p:attrNameLst>
                                          <p:attrName>ppt_x</p:attrName>
                                        </p:attrNameLst>
                                      </p:cBhvr>
                                      <p:tavLst>
                                        <p:tav tm="0">
                                          <p:val>
                                            <p:strVal val="ppt_x"/>
                                          </p:val>
                                        </p:tav>
                                        <p:tav tm="100000">
                                          <p:val>
                                            <p:strVal val="ppt_x+.4"/>
                                          </p:val>
                                        </p:tav>
                                      </p:tavLst>
                                    </p:anim>
                                    <p:anim calcmode="lin" valueType="num">
                                      <p:cBhvr>
                                        <p:cTn id="10" dur="1000"/>
                                        <p:tgtEl>
                                          <p:spTgt spid="5122"/>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5122"/>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5122"/>
                                        </p:tgtEl>
                                        <p:attrNameLst>
                                          <p:attrName>style.rotation</p:attrName>
                                        </p:attrNameLst>
                                      </p:cBhvr>
                                      <p:tavLst>
                                        <p:tav tm="0">
                                          <p:val>
                                            <p:fltVal val="0"/>
                                          </p:val>
                                        </p:tav>
                                        <p:tav tm="100000">
                                          <p:val>
                                            <p:fltVal val="-90"/>
                                          </p:val>
                                        </p:tav>
                                      </p:tavLst>
                                    </p:anim>
                                    <p:set>
                                      <p:cBhvr>
                                        <p:cTn id="14" dur="1" fill="hold">
                                          <p:stCondLst>
                                            <p:cond delay="999"/>
                                          </p:stCondLst>
                                        </p:cTn>
                                        <p:tgtEl>
                                          <p:spTgt spid="5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5" presetClass="exit" presetSubtype="0" fill="hold" nodeType="clickEffect">
                                  <p:stCondLst>
                                    <p:cond delay="0"/>
                                  </p:stCondLst>
                                  <p:childTnLst>
                                    <p:animEffect transition="out" filter="fade">
                                      <p:cBhvr>
                                        <p:cTn id="18" dur="2000"/>
                                        <p:tgtEl>
                                          <p:spTgt spid="5124"/>
                                        </p:tgtEl>
                                      </p:cBhvr>
                                    </p:animEffect>
                                    <p:anim calcmode="lin" valueType="num">
                                      <p:cBhvr>
                                        <p:cTn id="19" dur="2000"/>
                                        <p:tgtEl>
                                          <p:spTgt spid="5124"/>
                                        </p:tgtEl>
                                        <p:attrNameLst>
                                          <p:attrName>style.rotation</p:attrName>
                                        </p:attrNameLst>
                                      </p:cBhvr>
                                      <p:tavLst>
                                        <p:tav tm="0">
                                          <p:val>
                                            <p:fltVal val="0"/>
                                          </p:val>
                                        </p:tav>
                                        <p:tav tm="100000">
                                          <p:val>
                                            <p:fltVal val="720"/>
                                          </p:val>
                                        </p:tav>
                                      </p:tavLst>
                                    </p:anim>
                                    <p:anim calcmode="lin" valueType="num">
                                      <p:cBhvr>
                                        <p:cTn id="20" dur="2000"/>
                                        <p:tgtEl>
                                          <p:spTgt spid="5124"/>
                                        </p:tgtEl>
                                        <p:attrNameLst>
                                          <p:attrName>ppt_h</p:attrName>
                                        </p:attrNameLst>
                                      </p:cBhvr>
                                      <p:tavLst>
                                        <p:tav tm="0">
                                          <p:val>
                                            <p:strVal val="ppt_h"/>
                                          </p:val>
                                        </p:tav>
                                        <p:tav tm="100000">
                                          <p:val>
                                            <p:fltVal val="0"/>
                                          </p:val>
                                        </p:tav>
                                      </p:tavLst>
                                    </p:anim>
                                    <p:anim calcmode="lin" valueType="num">
                                      <p:cBhvr>
                                        <p:cTn id="21" dur="2000"/>
                                        <p:tgtEl>
                                          <p:spTgt spid="5124"/>
                                        </p:tgtEl>
                                        <p:attrNameLst>
                                          <p:attrName>ppt_w</p:attrName>
                                        </p:attrNameLst>
                                      </p:cBhvr>
                                      <p:tavLst>
                                        <p:tav tm="0">
                                          <p:val>
                                            <p:strVal val="ppt_w"/>
                                          </p:val>
                                        </p:tav>
                                        <p:tav tm="100000">
                                          <p:val>
                                            <p:fltVal val="0"/>
                                          </p:val>
                                        </p:tav>
                                      </p:tavLst>
                                    </p:anim>
                                    <p:set>
                                      <p:cBhvr>
                                        <p:cTn id="22" dur="1" fill="hold">
                                          <p:stCondLst>
                                            <p:cond delay="1999"/>
                                          </p:stCondLst>
                                        </p:cTn>
                                        <p:tgtEl>
                                          <p:spTgt spid="5124"/>
                                        </p:tgtEl>
                                        <p:attrNameLst>
                                          <p:attrName>style.visibility</p:attrName>
                                        </p:attrNameLst>
                                      </p:cBhvr>
                                      <p:to>
                                        <p:strVal val="hidden"/>
                                      </p:to>
                                    </p:set>
                                  </p:childTnLst>
                                </p:cTn>
                              </p:par>
                              <p:par>
                                <p:cTn id="23" presetID="35" presetClass="exit" presetSubtype="0" fill="hold" grpId="0" nodeType="withEffect">
                                  <p:stCondLst>
                                    <p:cond delay="0"/>
                                  </p:stCondLst>
                                  <p:childTnLst>
                                    <p:animEffect transition="out" filter="fade">
                                      <p:cBhvr>
                                        <p:cTn id="24" dur="2000"/>
                                        <p:tgtEl>
                                          <p:spTgt spid="9">
                                            <p:txEl>
                                              <p:pRg st="0" end="0"/>
                                            </p:txEl>
                                          </p:spTgt>
                                        </p:tgtEl>
                                      </p:cBhvr>
                                    </p:animEffect>
                                    <p:anim calcmode="lin" valueType="num">
                                      <p:cBhvr>
                                        <p:cTn id="25" dur="2000"/>
                                        <p:tgtEl>
                                          <p:spTgt spid="9">
                                            <p:txEl>
                                              <p:pRg st="0" end="0"/>
                                            </p:txEl>
                                          </p:spTgt>
                                        </p:tgtEl>
                                        <p:attrNameLst>
                                          <p:attrName>style.rotation</p:attrName>
                                        </p:attrNameLst>
                                      </p:cBhvr>
                                      <p:tavLst>
                                        <p:tav tm="0">
                                          <p:val>
                                            <p:fltVal val="0"/>
                                          </p:val>
                                        </p:tav>
                                        <p:tav tm="100000">
                                          <p:val>
                                            <p:fltVal val="720"/>
                                          </p:val>
                                        </p:tav>
                                      </p:tavLst>
                                    </p:anim>
                                    <p:anim calcmode="lin" valueType="num">
                                      <p:cBhvr>
                                        <p:cTn id="26" dur="2000"/>
                                        <p:tgtEl>
                                          <p:spTgt spid="9">
                                            <p:txEl>
                                              <p:pRg st="0" end="0"/>
                                            </p:txEl>
                                          </p:spTgt>
                                        </p:tgtEl>
                                        <p:attrNameLst>
                                          <p:attrName>ppt_h</p:attrName>
                                        </p:attrNameLst>
                                      </p:cBhvr>
                                      <p:tavLst>
                                        <p:tav tm="0">
                                          <p:val>
                                            <p:strVal val="ppt_h"/>
                                          </p:val>
                                        </p:tav>
                                        <p:tav tm="100000">
                                          <p:val>
                                            <p:fltVal val="0"/>
                                          </p:val>
                                        </p:tav>
                                      </p:tavLst>
                                    </p:anim>
                                    <p:anim calcmode="lin" valueType="num">
                                      <p:cBhvr>
                                        <p:cTn id="27" dur="2000"/>
                                        <p:tgtEl>
                                          <p:spTgt spid="9">
                                            <p:txEl>
                                              <p:pRg st="0" end="0"/>
                                            </p:txEl>
                                          </p:spTgt>
                                        </p:tgtEl>
                                        <p:attrNameLst>
                                          <p:attrName>ppt_w</p:attrName>
                                        </p:attrNameLst>
                                      </p:cBhvr>
                                      <p:tavLst>
                                        <p:tav tm="0">
                                          <p:val>
                                            <p:strVal val="ppt_w"/>
                                          </p:val>
                                        </p:tav>
                                        <p:tav tm="100000">
                                          <p:val>
                                            <p:fltVal val="0"/>
                                          </p:val>
                                        </p:tav>
                                      </p:tavLst>
                                    </p:anim>
                                    <p:set>
                                      <p:cBhvr>
                                        <p:cTn id="28" dur="1" fill="hold">
                                          <p:stCondLst>
                                            <p:cond delay="1999"/>
                                          </p:stCondLst>
                                        </p:cTn>
                                        <p:tgtEl>
                                          <p:spTgt spid="9">
                                            <p:txEl>
                                              <p:pRg st="0" end="0"/>
                                            </p:txEl>
                                          </p:spTgt>
                                        </p:tgtEl>
                                        <p:attrNameLst>
                                          <p:attrName>style.visibility</p:attrName>
                                        </p:attrNameLst>
                                      </p:cBhvr>
                                      <p:to>
                                        <p:strVal val="hidden"/>
                                      </p:to>
                                    </p:set>
                                  </p:childTnLst>
                                </p:cTn>
                              </p:par>
                              <p:par>
                                <p:cTn id="29" presetID="35" presetClass="exit" presetSubtype="0" fill="hold" grpId="0" nodeType="withEffect">
                                  <p:stCondLst>
                                    <p:cond delay="0"/>
                                  </p:stCondLst>
                                  <p:childTnLst>
                                    <p:animEffect transition="out" filter="fade">
                                      <p:cBhvr>
                                        <p:cTn id="30" dur="2000"/>
                                        <p:tgtEl>
                                          <p:spTgt spid="9">
                                            <p:bg/>
                                          </p:spTgt>
                                        </p:tgtEl>
                                      </p:cBhvr>
                                    </p:animEffect>
                                    <p:anim calcmode="lin" valueType="num">
                                      <p:cBhvr>
                                        <p:cTn id="31" dur="2000"/>
                                        <p:tgtEl>
                                          <p:spTgt spid="9">
                                            <p:bg/>
                                          </p:spTgt>
                                        </p:tgtEl>
                                        <p:attrNameLst>
                                          <p:attrName>style.rotation</p:attrName>
                                        </p:attrNameLst>
                                      </p:cBhvr>
                                      <p:tavLst>
                                        <p:tav tm="0">
                                          <p:val>
                                            <p:fltVal val="0"/>
                                          </p:val>
                                        </p:tav>
                                        <p:tav tm="100000">
                                          <p:val>
                                            <p:fltVal val="720"/>
                                          </p:val>
                                        </p:tav>
                                      </p:tavLst>
                                    </p:anim>
                                    <p:anim calcmode="lin" valueType="num">
                                      <p:cBhvr>
                                        <p:cTn id="32" dur="2000"/>
                                        <p:tgtEl>
                                          <p:spTgt spid="9">
                                            <p:bg/>
                                          </p:spTgt>
                                        </p:tgtEl>
                                        <p:attrNameLst>
                                          <p:attrName>ppt_h</p:attrName>
                                        </p:attrNameLst>
                                      </p:cBhvr>
                                      <p:tavLst>
                                        <p:tav tm="0">
                                          <p:val>
                                            <p:strVal val="ppt_h"/>
                                          </p:val>
                                        </p:tav>
                                        <p:tav tm="100000">
                                          <p:val>
                                            <p:fltVal val="0"/>
                                          </p:val>
                                        </p:tav>
                                      </p:tavLst>
                                    </p:anim>
                                    <p:anim calcmode="lin" valueType="num">
                                      <p:cBhvr>
                                        <p:cTn id="33" dur="2000"/>
                                        <p:tgtEl>
                                          <p:spTgt spid="9">
                                            <p:bg/>
                                          </p:spTgt>
                                        </p:tgtEl>
                                        <p:attrNameLst>
                                          <p:attrName>ppt_w</p:attrName>
                                        </p:attrNameLst>
                                      </p:cBhvr>
                                      <p:tavLst>
                                        <p:tav tm="0">
                                          <p:val>
                                            <p:strVal val="ppt_w"/>
                                          </p:val>
                                        </p:tav>
                                        <p:tav tm="100000">
                                          <p:val>
                                            <p:fltVal val="0"/>
                                          </p:val>
                                        </p:tav>
                                      </p:tavLst>
                                    </p:anim>
                                    <p:set>
                                      <p:cBhvr>
                                        <p:cTn id="34" dur="1" fill="hold">
                                          <p:stCondLst>
                                            <p:cond delay="1999"/>
                                          </p:stCondLst>
                                        </p:cTn>
                                        <p:tgtEl>
                                          <p:spTgt spid="9">
                                            <p:bg/>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5" presetClass="exit" presetSubtype="0" fill="hold" nodeType="clickEffect">
                                  <p:stCondLst>
                                    <p:cond delay="0"/>
                                  </p:stCondLst>
                                  <p:childTnLst>
                                    <p:animEffect transition="out" filter="fade">
                                      <p:cBhvr>
                                        <p:cTn id="38" dur="2000"/>
                                        <p:tgtEl>
                                          <p:spTgt spid="5126"/>
                                        </p:tgtEl>
                                      </p:cBhvr>
                                    </p:animEffect>
                                    <p:anim calcmode="lin" valueType="num">
                                      <p:cBhvr>
                                        <p:cTn id="39" dur="2000"/>
                                        <p:tgtEl>
                                          <p:spTgt spid="5126"/>
                                        </p:tgtEl>
                                        <p:attrNameLst>
                                          <p:attrName>style.rotation</p:attrName>
                                        </p:attrNameLst>
                                      </p:cBhvr>
                                      <p:tavLst>
                                        <p:tav tm="0">
                                          <p:val>
                                            <p:fltVal val="0"/>
                                          </p:val>
                                        </p:tav>
                                        <p:tav tm="100000">
                                          <p:val>
                                            <p:fltVal val="720"/>
                                          </p:val>
                                        </p:tav>
                                      </p:tavLst>
                                    </p:anim>
                                    <p:anim calcmode="lin" valueType="num">
                                      <p:cBhvr>
                                        <p:cTn id="40" dur="2000"/>
                                        <p:tgtEl>
                                          <p:spTgt spid="5126"/>
                                        </p:tgtEl>
                                        <p:attrNameLst>
                                          <p:attrName>ppt_h</p:attrName>
                                        </p:attrNameLst>
                                      </p:cBhvr>
                                      <p:tavLst>
                                        <p:tav tm="0">
                                          <p:val>
                                            <p:strVal val="ppt_h"/>
                                          </p:val>
                                        </p:tav>
                                        <p:tav tm="100000">
                                          <p:val>
                                            <p:fltVal val="0"/>
                                          </p:val>
                                        </p:tav>
                                      </p:tavLst>
                                    </p:anim>
                                    <p:anim calcmode="lin" valueType="num">
                                      <p:cBhvr>
                                        <p:cTn id="41" dur="2000"/>
                                        <p:tgtEl>
                                          <p:spTgt spid="5126"/>
                                        </p:tgtEl>
                                        <p:attrNameLst>
                                          <p:attrName>ppt_w</p:attrName>
                                        </p:attrNameLst>
                                      </p:cBhvr>
                                      <p:tavLst>
                                        <p:tav tm="0">
                                          <p:val>
                                            <p:strVal val="ppt_w"/>
                                          </p:val>
                                        </p:tav>
                                        <p:tav tm="100000">
                                          <p:val>
                                            <p:fltVal val="0"/>
                                          </p:val>
                                        </p:tav>
                                      </p:tavLst>
                                    </p:anim>
                                    <p:set>
                                      <p:cBhvr>
                                        <p:cTn id="42" dur="1" fill="hold">
                                          <p:stCondLst>
                                            <p:cond delay="1999"/>
                                          </p:stCondLst>
                                        </p:cTn>
                                        <p:tgtEl>
                                          <p:spTgt spid="5126"/>
                                        </p:tgtEl>
                                        <p:attrNameLst>
                                          <p:attrName>style.visibility</p:attrName>
                                        </p:attrNameLst>
                                      </p:cBhvr>
                                      <p:to>
                                        <p:strVal val="hidden"/>
                                      </p:to>
                                    </p:set>
                                  </p:childTnLst>
                                </p:cTn>
                              </p:par>
                              <p:par>
                                <p:cTn id="43" presetID="35" presetClass="exit" presetSubtype="0" fill="hold" grpId="0" nodeType="withEffect">
                                  <p:stCondLst>
                                    <p:cond delay="0"/>
                                  </p:stCondLst>
                                  <p:childTnLst>
                                    <p:animEffect transition="out" filter="fade">
                                      <p:cBhvr>
                                        <p:cTn id="44" dur="2000"/>
                                        <p:tgtEl>
                                          <p:spTgt spid="11">
                                            <p:txEl>
                                              <p:pRg st="0" end="0"/>
                                            </p:txEl>
                                          </p:spTgt>
                                        </p:tgtEl>
                                      </p:cBhvr>
                                    </p:animEffect>
                                    <p:anim calcmode="lin" valueType="num">
                                      <p:cBhvr>
                                        <p:cTn id="45" dur="2000"/>
                                        <p:tgtEl>
                                          <p:spTgt spid="11">
                                            <p:txEl>
                                              <p:pRg st="0" end="0"/>
                                            </p:txEl>
                                          </p:spTgt>
                                        </p:tgtEl>
                                        <p:attrNameLst>
                                          <p:attrName>style.rotation</p:attrName>
                                        </p:attrNameLst>
                                      </p:cBhvr>
                                      <p:tavLst>
                                        <p:tav tm="0">
                                          <p:val>
                                            <p:fltVal val="0"/>
                                          </p:val>
                                        </p:tav>
                                        <p:tav tm="100000">
                                          <p:val>
                                            <p:fltVal val="720"/>
                                          </p:val>
                                        </p:tav>
                                      </p:tavLst>
                                    </p:anim>
                                    <p:anim calcmode="lin" valueType="num">
                                      <p:cBhvr>
                                        <p:cTn id="46" dur="2000"/>
                                        <p:tgtEl>
                                          <p:spTgt spid="11">
                                            <p:txEl>
                                              <p:pRg st="0" end="0"/>
                                            </p:txEl>
                                          </p:spTgt>
                                        </p:tgtEl>
                                        <p:attrNameLst>
                                          <p:attrName>ppt_h</p:attrName>
                                        </p:attrNameLst>
                                      </p:cBhvr>
                                      <p:tavLst>
                                        <p:tav tm="0">
                                          <p:val>
                                            <p:strVal val="ppt_h"/>
                                          </p:val>
                                        </p:tav>
                                        <p:tav tm="100000">
                                          <p:val>
                                            <p:fltVal val="0"/>
                                          </p:val>
                                        </p:tav>
                                      </p:tavLst>
                                    </p:anim>
                                    <p:anim calcmode="lin" valueType="num">
                                      <p:cBhvr>
                                        <p:cTn id="47" dur="2000"/>
                                        <p:tgtEl>
                                          <p:spTgt spid="11">
                                            <p:txEl>
                                              <p:pRg st="0" end="0"/>
                                            </p:txEl>
                                          </p:spTgt>
                                        </p:tgtEl>
                                        <p:attrNameLst>
                                          <p:attrName>ppt_w</p:attrName>
                                        </p:attrNameLst>
                                      </p:cBhvr>
                                      <p:tavLst>
                                        <p:tav tm="0">
                                          <p:val>
                                            <p:strVal val="ppt_w"/>
                                          </p:val>
                                        </p:tav>
                                        <p:tav tm="100000">
                                          <p:val>
                                            <p:fltVal val="0"/>
                                          </p:val>
                                        </p:tav>
                                      </p:tavLst>
                                    </p:anim>
                                    <p:set>
                                      <p:cBhvr>
                                        <p:cTn id="48" dur="1" fill="hold">
                                          <p:stCondLst>
                                            <p:cond delay="1999"/>
                                          </p:stCondLst>
                                        </p:cTn>
                                        <p:tgtEl>
                                          <p:spTgt spid="11">
                                            <p:txEl>
                                              <p:pRg st="0" end="0"/>
                                            </p:txEl>
                                          </p:spTgt>
                                        </p:tgtEl>
                                        <p:attrNameLst>
                                          <p:attrName>style.visibility</p:attrName>
                                        </p:attrNameLst>
                                      </p:cBhvr>
                                      <p:to>
                                        <p:strVal val="hidden"/>
                                      </p:to>
                                    </p:set>
                                  </p:childTnLst>
                                </p:cTn>
                              </p:par>
                              <p:par>
                                <p:cTn id="49" presetID="35" presetClass="exit" presetSubtype="0" fill="hold" grpId="0" nodeType="withEffect">
                                  <p:stCondLst>
                                    <p:cond delay="0"/>
                                  </p:stCondLst>
                                  <p:childTnLst>
                                    <p:animEffect transition="out" filter="fade">
                                      <p:cBhvr>
                                        <p:cTn id="50" dur="2000"/>
                                        <p:tgtEl>
                                          <p:spTgt spid="11">
                                            <p:bg/>
                                          </p:spTgt>
                                        </p:tgtEl>
                                      </p:cBhvr>
                                    </p:animEffect>
                                    <p:anim calcmode="lin" valueType="num">
                                      <p:cBhvr>
                                        <p:cTn id="51" dur="2000"/>
                                        <p:tgtEl>
                                          <p:spTgt spid="11">
                                            <p:bg/>
                                          </p:spTgt>
                                        </p:tgtEl>
                                        <p:attrNameLst>
                                          <p:attrName>style.rotation</p:attrName>
                                        </p:attrNameLst>
                                      </p:cBhvr>
                                      <p:tavLst>
                                        <p:tav tm="0">
                                          <p:val>
                                            <p:fltVal val="0"/>
                                          </p:val>
                                        </p:tav>
                                        <p:tav tm="100000">
                                          <p:val>
                                            <p:fltVal val="720"/>
                                          </p:val>
                                        </p:tav>
                                      </p:tavLst>
                                    </p:anim>
                                    <p:anim calcmode="lin" valueType="num">
                                      <p:cBhvr>
                                        <p:cTn id="52" dur="2000"/>
                                        <p:tgtEl>
                                          <p:spTgt spid="11">
                                            <p:bg/>
                                          </p:spTgt>
                                        </p:tgtEl>
                                        <p:attrNameLst>
                                          <p:attrName>ppt_h</p:attrName>
                                        </p:attrNameLst>
                                      </p:cBhvr>
                                      <p:tavLst>
                                        <p:tav tm="0">
                                          <p:val>
                                            <p:strVal val="ppt_h"/>
                                          </p:val>
                                        </p:tav>
                                        <p:tav tm="100000">
                                          <p:val>
                                            <p:fltVal val="0"/>
                                          </p:val>
                                        </p:tav>
                                      </p:tavLst>
                                    </p:anim>
                                    <p:anim calcmode="lin" valueType="num">
                                      <p:cBhvr>
                                        <p:cTn id="53" dur="2000"/>
                                        <p:tgtEl>
                                          <p:spTgt spid="11">
                                            <p:bg/>
                                          </p:spTgt>
                                        </p:tgtEl>
                                        <p:attrNameLst>
                                          <p:attrName>ppt_w</p:attrName>
                                        </p:attrNameLst>
                                      </p:cBhvr>
                                      <p:tavLst>
                                        <p:tav tm="0">
                                          <p:val>
                                            <p:strVal val="ppt_w"/>
                                          </p:val>
                                        </p:tav>
                                        <p:tav tm="100000">
                                          <p:val>
                                            <p:fltVal val="0"/>
                                          </p:val>
                                        </p:tav>
                                      </p:tavLst>
                                    </p:anim>
                                    <p:set>
                                      <p:cBhvr>
                                        <p:cTn id="54" dur="1" fill="hold">
                                          <p:stCondLst>
                                            <p:cond delay="19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Kinetics</a:t>
            </a:r>
            <a:endParaRPr lang="en-US" dirty="0">
              <a:solidFill>
                <a:srgbClr val="00B0F0"/>
              </a:solidFill>
            </a:endParaRPr>
          </a:p>
        </p:txBody>
      </p:sp>
      <p:sp>
        <p:nvSpPr>
          <p:cNvPr id="5" name="Content Placeholder 4"/>
          <p:cNvSpPr>
            <a:spLocks noGrp="1"/>
          </p:cNvSpPr>
          <p:nvPr>
            <p:ph sz="half" idx="1"/>
          </p:nvPr>
        </p:nvSpPr>
        <p:spPr>
          <a:xfrm>
            <a:off x="498518" y="1101687"/>
            <a:ext cx="3657600" cy="4826600"/>
          </a:xfrm>
        </p:spPr>
        <p:txBody>
          <a:bodyPr>
            <a:normAutofit fontScale="85000" lnSpcReduction="20000"/>
          </a:bodyPr>
          <a:lstStyle/>
          <a:p>
            <a:r>
              <a:rPr lang="en-US" dirty="0" smtClean="0"/>
              <a:t>Using Spectrometry:</a:t>
            </a:r>
          </a:p>
          <a:p>
            <a:endParaRPr lang="en-US" dirty="0" smtClean="0"/>
          </a:p>
          <a:p>
            <a:endParaRPr lang="en-US" dirty="0" smtClean="0"/>
          </a:p>
          <a:p>
            <a:endParaRPr lang="en-US" dirty="0" smtClean="0"/>
          </a:p>
          <a:p>
            <a:r>
              <a:rPr lang="en-US" dirty="0" smtClean="0"/>
              <a:t>Data:</a:t>
            </a:r>
          </a:p>
          <a:p>
            <a:endParaRPr lang="en-US" dirty="0" smtClean="0"/>
          </a:p>
          <a:p>
            <a:endParaRPr lang="en-US" dirty="0" smtClean="0"/>
          </a:p>
          <a:p>
            <a:pPr>
              <a:buNone/>
            </a:pPr>
            <a:endParaRPr lang="en-US" dirty="0" smtClean="0"/>
          </a:p>
          <a:p>
            <a:pPr lvl="1"/>
            <a:r>
              <a:rPr lang="en-US" dirty="0" smtClean="0"/>
              <a:t>Analysis </a:t>
            </a:r>
          </a:p>
          <a:p>
            <a:pPr lvl="2"/>
            <a:r>
              <a:rPr lang="en-US" dirty="0" smtClean="0"/>
              <a:t>rate law from straight-line graph</a:t>
            </a:r>
          </a:p>
          <a:p>
            <a:pPr lvl="2"/>
            <a:r>
              <a:rPr lang="en-US" dirty="0" smtClean="0"/>
              <a:t>k from integrated rate law</a:t>
            </a:r>
          </a:p>
          <a:p>
            <a:pPr lvl="2"/>
            <a:r>
              <a:rPr lang="en-US" dirty="0" smtClean="0"/>
              <a:t>E</a:t>
            </a:r>
            <a:r>
              <a:rPr lang="en-US" baseline="-25000" dirty="0" smtClean="0"/>
              <a:t>a</a:t>
            </a:r>
            <a:r>
              <a:rPr lang="en-US" dirty="0" smtClean="0"/>
              <a:t> from Arrhenius Equation</a:t>
            </a:r>
          </a:p>
          <a:p>
            <a:endParaRPr lang="en-US" dirty="0" smtClean="0"/>
          </a:p>
        </p:txBody>
      </p:sp>
      <p:sp>
        <p:nvSpPr>
          <p:cNvPr id="6" name="Content Placeholder 5"/>
          <p:cNvSpPr>
            <a:spLocks noGrp="1"/>
          </p:cNvSpPr>
          <p:nvPr>
            <p:ph sz="half" idx="2"/>
          </p:nvPr>
        </p:nvSpPr>
        <p:spPr>
          <a:xfrm>
            <a:off x="4399878" y="1101687"/>
            <a:ext cx="3801782" cy="4140200"/>
          </a:xfrm>
        </p:spPr>
        <p:txBody>
          <a:bodyPr>
            <a:normAutofit fontScale="85000" lnSpcReduction="20000"/>
          </a:bodyPr>
          <a:lstStyle/>
          <a:p>
            <a:r>
              <a:rPr lang="en-US" dirty="0" smtClean="0"/>
              <a:t>Clock Reactions</a:t>
            </a:r>
          </a:p>
          <a:p>
            <a:pPr lvl="1"/>
            <a:r>
              <a:rPr lang="en-US" dirty="0" smtClean="0"/>
              <a:t>Reactions that have a delayed physical change due to mechanism which only has a later step show color change</a:t>
            </a:r>
          </a:p>
          <a:p>
            <a:pPr lvl="1"/>
            <a:r>
              <a:rPr lang="en-US" dirty="0" smtClean="0"/>
              <a:t>Concentration vs. time data can be gathered </a:t>
            </a:r>
          </a:p>
          <a:p>
            <a:pPr lvl="2"/>
            <a:r>
              <a:rPr lang="en-US" sz="1400" dirty="0" smtClean="0"/>
              <a:t>It is important that there is a relatively low [S</a:t>
            </a:r>
            <a:r>
              <a:rPr lang="en-US" sz="1400" baseline="-25000" dirty="0" smtClean="0"/>
              <a:t>2</a:t>
            </a:r>
            <a:r>
              <a:rPr lang="en-US" sz="1400" dirty="0" smtClean="0"/>
              <a:t>O</a:t>
            </a:r>
            <a:r>
              <a:rPr lang="en-US" sz="1400" baseline="-25000" dirty="0" smtClean="0"/>
              <a:t>3</a:t>
            </a:r>
            <a:r>
              <a:rPr lang="en-US" sz="1400" baseline="30000" dirty="0" smtClean="0"/>
              <a:t>-</a:t>
            </a:r>
            <a:r>
              <a:rPr lang="en-US" sz="1400" dirty="0" smtClean="0"/>
              <a:t>] so that the I</a:t>
            </a:r>
            <a:r>
              <a:rPr lang="en-US" sz="1400" baseline="-25000" dirty="0" smtClean="0"/>
              <a:t>3</a:t>
            </a:r>
            <a:r>
              <a:rPr lang="en-US" sz="1400" baseline="30000" dirty="0" smtClean="0"/>
              <a:t>-</a:t>
            </a:r>
            <a:r>
              <a:rPr lang="en-US" sz="1400" dirty="0" smtClean="0"/>
              <a:t> will accumulate and show the color change</a:t>
            </a:r>
          </a:p>
        </p:txBody>
      </p:sp>
      <p:sp>
        <p:nvSpPr>
          <p:cNvPr id="7" name="TextBox 6"/>
          <p:cNvSpPr txBox="1"/>
          <p:nvPr/>
        </p:nvSpPr>
        <p:spPr>
          <a:xfrm>
            <a:off x="7935598" y="-32652"/>
            <a:ext cx="1141559" cy="369332"/>
          </a:xfrm>
          <a:prstGeom prst="rect">
            <a:avLst/>
          </a:prstGeom>
          <a:noFill/>
        </p:spPr>
        <p:txBody>
          <a:bodyPr wrap="square" rtlCol="0">
            <a:spAutoFit/>
          </a:bodyPr>
          <a:lstStyle/>
          <a:p>
            <a:r>
              <a:rPr lang="en-US" dirty="0" smtClean="0">
                <a:hlinkClick r:id="rId2"/>
              </a:rPr>
              <a:t>Source 1</a:t>
            </a:r>
            <a:endParaRPr lang="en-US" dirty="0"/>
          </a:p>
        </p:txBody>
      </p:sp>
      <p:sp>
        <p:nvSpPr>
          <p:cNvPr id="8" name="TextBox 7"/>
          <p:cNvSpPr txBox="1"/>
          <p:nvPr/>
        </p:nvSpPr>
        <p:spPr>
          <a:xfrm>
            <a:off x="7084707" y="-33051"/>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9" name="TextBox 8"/>
          <p:cNvSpPr txBox="1"/>
          <p:nvPr/>
        </p:nvSpPr>
        <p:spPr>
          <a:xfrm>
            <a:off x="5431625" y="-22034"/>
            <a:ext cx="1664099" cy="369332"/>
          </a:xfrm>
          <a:prstGeom prst="rect">
            <a:avLst/>
          </a:prstGeom>
          <a:noFill/>
        </p:spPr>
        <p:txBody>
          <a:bodyPr wrap="square" rtlCol="0">
            <a:spAutoFit/>
          </a:bodyPr>
          <a:lstStyle/>
          <a:p>
            <a:r>
              <a:rPr lang="en-US" dirty="0" smtClean="0">
                <a:hlinkClick r:id="rId4"/>
              </a:rPr>
              <a:t>Virtual Lab 2</a:t>
            </a:r>
            <a:endParaRPr lang="en-US" dirty="0"/>
          </a:p>
        </p:txBody>
      </p:sp>
      <p:pic>
        <p:nvPicPr>
          <p:cNvPr id="4098" name="Picture 2" descr="http://docott.com/files.142/labs.exams/crystal.violet.pics/rxn.gif"/>
          <p:cNvPicPr>
            <a:picLocks noChangeAspect="1" noChangeArrowheads="1"/>
          </p:cNvPicPr>
          <p:nvPr/>
        </p:nvPicPr>
        <p:blipFill>
          <a:blip r:embed="rId5"/>
          <a:srcRect/>
          <a:stretch>
            <a:fillRect/>
          </a:stretch>
        </p:blipFill>
        <p:spPr bwMode="auto">
          <a:xfrm>
            <a:off x="155574" y="1390885"/>
            <a:ext cx="3749040" cy="346168"/>
          </a:xfrm>
          <a:prstGeom prst="rect">
            <a:avLst/>
          </a:prstGeom>
          <a:noFill/>
        </p:spPr>
      </p:pic>
      <p:pic>
        <p:nvPicPr>
          <p:cNvPr id="4100" name="Picture 4" descr="http://www.harpercollege.edu/tm-ps/chm/100/dgodambe/thedisk/kinetic/1a.jpg"/>
          <p:cNvPicPr>
            <a:picLocks noChangeAspect="1" noChangeArrowheads="1"/>
          </p:cNvPicPr>
          <p:nvPr/>
        </p:nvPicPr>
        <p:blipFill>
          <a:blip r:embed="rId6"/>
          <a:srcRect/>
          <a:stretch>
            <a:fillRect/>
          </a:stretch>
        </p:blipFill>
        <p:spPr bwMode="auto">
          <a:xfrm>
            <a:off x="665110" y="1784122"/>
            <a:ext cx="2849271" cy="877207"/>
          </a:xfrm>
          <a:prstGeom prst="rect">
            <a:avLst/>
          </a:prstGeom>
          <a:noFill/>
        </p:spPr>
      </p:pic>
      <p:sp>
        <p:nvSpPr>
          <p:cNvPr id="12" name="TextBox 11"/>
          <p:cNvSpPr txBox="1"/>
          <p:nvPr/>
        </p:nvSpPr>
        <p:spPr>
          <a:xfrm>
            <a:off x="-66006" y="2440991"/>
            <a:ext cx="859531" cy="292388"/>
          </a:xfrm>
          <a:prstGeom prst="rect">
            <a:avLst/>
          </a:prstGeom>
          <a:noFill/>
        </p:spPr>
        <p:txBody>
          <a:bodyPr wrap="none" rtlCol="0">
            <a:spAutoFit/>
          </a:bodyPr>
          <a:lstStyle/>
          <a:p>
            <a:r>
              <a:rPr lang="en-US" sz="1300" b="1" dirty="0" smtClean="0"/>
              <a:t>Time (s)</a:t>
            </a:r>
            <a:endParaRPr lang="en-US" sz="1300" b="1" dirty="0"/>
          </a:p>
        </p:txBody>
      </p:sp>
      <p:grpSp>
        <p:nvGrpSpPr>
          <p:cNvPr id="29" name="Group 28"/>
          <p:cNvGrpSpPr/>
          <p:nvPr/>
        </p:nvGrpSpPr>
        <p:grpSpPr>
          <a:xfrm>
            <a:off x="-10292" y="3106757"/>
            <a:ext cx="4538949" cy="1344061"/>
            <a:chOff x="-10292" y="3040655"/>
            <a:chExt cx="4538949" cy="1344061"/>
          </a:xfrm>
        </p:grpSpPr>
        <p:pic>
          <p:nvPicPr>
            <p:cNvPr id="4102" name="Picture 6" descr="http://webpages.sou.edu/~chapman/Ch206/kineticszero.gif"/>
            <p:cNvPicPr>
              <a:picLocks noChangeAspect="1" noChangeArrowheads="1"/>
            </p:cNvPicPr>
            <p:nvPr/>
          </p:nvPicPr>
          <p:blipFill>
            <a:blip r:embed="rId7"/>
            <a:srcRect/>
            <a:stretch>
              <a:fillRect/>
            </a:stretch>
          </p:blipFill>
          <p:spPr bwMode="auto">
            <a:xfrm>
              <a:off x="-10292" y="3040656"/>
              <a:ext cx="1585283" cy="1344060"/>
            </a:xfrm>
            <a:prstGeom prst="rect">
              <a:avLst/>
            </a:prstGeom>
            <a:noFill/>
          </p:spPr>
        </p:pic>
        <p:pic>
          <p:nvPicPr>
            <p:cNvPr id="4104" name="Picture 8" descr="http://webpages.sou.edu/~chapman/Ch206/kineticsfirst.gif"/>
            <p:cNvPicPr>
              <a:picLocks noChangeAspect="1" noChangeArrowheads="1"/>
            </p:cNvPicPr>
            <p:nvPr/>
          </p:nvPicPr>
          <p:blipFill>
            <a:blip r:embed="rId8"/>
            <a:srcRect/>
            <a:stretch>
              <a:fillRect/>
            </a:stretch>
          </p:blipFill>
          <p:spPr bwMode="auto">
            <a:xfrm>
              <a:off x="1534569" y="3040655"/>
              <a:ext cx="1533731" cy="1344060"/>
            </a:xfrm>
            <a:prstGeom prst="rect">
              <a:avLst/>
            </a:prstGeom>
            <a:noFill/>
          </p:spPr>
        </p:pic>
        <p:pic>
          <p:nvPicPr>
            <p:cNvPr id="4106" name="Picture 10" descr="http://webpages.sou.edu/~chapman/Ch206/kineticsecond.gif"/>
            <p:cNvPicPr>
              <a:picLocks noChangeAspect="1" noChangeArrowheads="1"/>
            </p:cNvPicPr>
            <p:nvPr/>
          </p:nvPicPr>
          <p:blipFill>
            <a:blip r:embed="rId9"/>
            <a:srcRect/>
            <a:stretch>
              <a:fillRect/>
            </a:stretch>
          </p:blipFill>
          <p:spPr bwMode="auto">
            <a:xfrm>
              <a:off x="3068301" y="3040656"/>
              <a:ext cx="1460356" cy="1344060"/>
            </a:xfrm>
            <a:prstGeom prst="rect">
              <a:avLst/>
            </a:prstGeom>
            <a:noFill/>
          </p:spPr>
        </p:pic>
      </p:grpSp>
      <p:sp>
        <p:nvSpPr>
          <p:cNvPr id="17" name="TextBox 16"/>
          <p:cNvSpPr txBox="1"/>
          <p:nvPr/>
        </p:nvSpPr>
        <p:spPr>
          <a:xfrm>
            <a:off x="4399878" y="5928287"/>
            <a:ext cx="4747426" cy="923330"/>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r>
              <a:rPr lang="en-US" sz="900" dirty="0" smtClean="0"/>
              <a:t> </a:t>
            </a:r>
          </a:p>
          <a:p>
            <a:r>
              <a:rPr lang="en-US" sz="900" dirty="0" smtClean="0"/>
              <a:t>LO 4.2: The student is able to analyze concentration vs. time data to determine the rate law for a </a:t>
            </a:r>
            <a:r>
              <a:rPr lang="en-US" sz="900" dirty="0" err="1" smtClean="0"/>
              <a:t>zeroth</a:t>
            </a:r>
            <a:r>
              <a:rPr lang="en-US" sz="900" dirty="0" smtClean="0"/>
              <a:t>-, first-, or second-order reaction. </a:t>
            </a:r>
          </a:p>
          <a:p>
            <a:r>
              <a:rPr lang="en-US" sz="900" dirty="0" smtClean="0"/>
              <a:t>LO 4.3: The student is able to connect the half-life of a reaction to the rate constant of a first-order reaction and justify the use of this relation in terms of the reaction being a first-order reaction. </a:t>
            </a:r>
            <a:endParaRPr lang="en-US" sz="900" u="sng" dirty="0" smtClean="0"/>
          </a:p>
        </p:txBody>
      </p:sp>
      <p:sp>
        <p:nvSpPr>
          <p:cNvPr id="18" name="TextBox 17"/>
          <p:cNvSpPr txBox="1"/>
          <p:nvPr/>
        </p:nvSpPr>
        <p:spPr>
          <a:xfrm>
            <a:off x="0" y="5928288"/>
            <a:ext cx="4399878" cy="92333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2.1 The student can </a:t>
            </a:r>
            <a:r>
              <a:rPr lang="en-US" sz="900" i="1" dirty="0" smtClean="0"/>
              <a:t>justify the selection of a mathematical routine </a:t>
            </a:r>
            <a:r>
              <a:rPr lang="en-US" sz="900" dirty="0" smtClean="0"/>
              <a:t>to solve problems.</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5.1 The student can </a:t>
            </a:r>
            <a:r>
              <a:rPr lang="en-US" sz="900" i="1" dirty="0" smtClean="0"/>
              <a:t>analyze data </a:t>
            </a:r>
            <a:r>
              <a:rPr lang="en-US" sz="900" dirty="0" smtClean="0"/>
              <a:t>to identify patterns or relationships.</a:t>
            </a:r>
            <a:endParaRPr lang="en-US" sz="900" u="sng" dirty="0" smtClean="0"/>
          </a:p>
        </p:txBody>
      </p:sp>
      <p:pic>
        <p:nvPicPr>
          <p:cNvPr id="4112" name="Picture 16" descr="http://2.bp.blogspot.com/-j8EwqHPyVms/TebknGrgvYI/AAAAAAAAJZ0/RwKLBkV1MFk/s1600/iodine+clock.jpg"/>
          <p:cNvPicPr>
            <a:picLocks noChangeAspect="1" noChangeArrowheads="1"/>
          </p:cNvPicPr>
          <p:nvPr/>
        </p:nvPicPr>
        <p:blipFill>
          <a:blip r:embed="rId10"/>
          <a:srcRect/>
          <a:stretch>
            <a:fillRect/>
          </a:stretch>
        </p:blipFill>
        <p:spPr bwMode="auto">
          <a:xfrm>
            <a:off x="4814374" y="4136955"/>
            <a:ext cx="3878443" cy="1216217"/>
          </a:xfrm>
          <a:prstGeom prst="rect">
            <a:avLst/>
          </a:prstGeom>
          <a:noFill/>
        </p:spPr>
      </p:pic>
      <p:sp>
        <p:nvSpPr>
          <p:cNvPr id="23" name="TextBox 22"/>
          <p:cNvSpPr txBox="1"/>
          <p:nvPr/>
        </p:nvSpPr>
        <p:spPr>
          <a:xfrm>
            <a:off x="3880693" y="-22034"/>
            <a:ext cx="1550932" cy="369332"/>
          </a:xfrm>
          <a:prstGeom prst="rect">
            <a:avLst/>
          </a:prstGeom>
          <a:noFill/>
        </p:spPr>
        <p:txBody>
          <a:bodyPr wrap="square" rtlCol="0">
            <a:spAutoFit/>
          </a:bodyPr>
          <a:lstStyle/>
          <a:p>
            <a:r>
              <a:rPr lang="en-US" dirty="0" smtClean="0">
                <a:hlinkClick r:id="rId11"/>
              </a:rPr>
              <a:t>Virtual Lab 1</a:t>
            </a:r>
            <a:endParaRPr lang="en-US" dirty="0"/>
          </a:p>
        </p:txBody>
      </p:sp>
      <p:graphicFrame>
        <p:nvGraphicFramePr>
          <p:cNvPr id="24" name="Table 23"/>
          <p:cNvGraphicFramePr>
            <a:graphicFrameLocks noGrp="1"/>
          </p:cNvGraphicFramePr>
          <p:nvPr/>
        </p:nvGraphicFramePr>
        <p:xfrm>
          <a:off x="0" y="3040655"/>
          <a:ext cx="4572000" cy="251460"/>
        </p:xfrm>
        <a:graphic>
          <a:graphicData uri="http://schemas.openxmlformats.org/drawingml/2006/table">
            <a:tbl>
              <a:tblPr firstRow="1" bandRow="1">
                <a:tableStyleId>{5C22544A-7EE6-4342-B048-85BDC9FD1C3A}</a:tableStyleId>
              </a:tblPr>
              <a:tblGrid>
                <a:gridCol w="1524000"/>
                <a:gridCol w="1524000"/>
                <a:gridCol w="1524000"/>
              </a:tblGrid>
              <a:tr h="182880">
                <a:tc>
                  <a:txBody>
                    <a:bodyPr/>
                    <a:lstStyle/>
                    <a:p>
                      <a:r>
                        <a:rPr lang="en-US" sz="1050" dirty="0" smtClean="0"/>
                        <a:t>Zero Order Plot</a:t>
                      </a:r>
                      <a:endParaRPr lang="en-US" sz="1050" dirty="0"/>
                    </a:p>
                  </a:txBody>
                  <a:tcPr/>
                </a:tc>
                <a:tc>
                  <a:txBody>
                    <a:bodyPr/>
                    <a:lstStyle/>
                    <a:p>
                      <a:r>
                        <a:rPr lang="en-US" sz="1050" dirty="0" smtClean="0"/>
                        <a:t>1</a:t>
                      </a:r>
                      <a:r>
                        <a:rPr lang="en-US" sz="1050" baseline="30000" dirty="0" smtClean="0"/>
                        <a:t>st</a:t>
                      </a:r>
                      <a:r>
                        <a:rPr lang="en-US" sz="1050" dirty="0" smtClean="0"/>
                        <a:t> Order Plot</a:t>
                      </a:r>
                      <a:endParaRPr lang="en-US" sz="1050" dirty="0"/>
                    </a:p>
                  </a:txBody>
                  <a:tcPr/>
                </a:tc>
                <a:tc>
                  <a:txBody>
                    <a:bodyPr/>
                    <a:lstStyle/>
                    <a:p>
                      <a:r>
                        <a:rPr lang="en-US" sz="1050" dirty="0" smtClean="0"/>
                        <a:t>2</a:t>
                      </a:r>
                      <a:r>
                        <a:rPr lang="en-US" sz="1050" baseline="30000" dirty="0" smtClean="0"/>
                        <a:t>nd</a:t>
                      </a:r>
                      <a:r>
                        <a:rPr lang="en-US" sz="1050" baseline="0" dirty="0" smtClean="0"/>
                        <a:t> Order Plot</a:t>
                      </a:r>
                      <a:endParaRPr lang="en-US" sz="1050" dirty="0"/>
                    </a:p>
                  </a:txBody>
                  <a:tcPr/>
                </a:tc>
              </a:tr>
            </a:tbl>
          </a:graphicData>
        </a:graphic>
      </p:graphicFrame>
      <p:grpSp>
        <p:nvGrpSpPr>
          <p:cNvPr id="28" name="Group 27"/>
          <p:cNvGrpSpPr/>
          <p:nvPr/>
        </p:nvGrpSpPr>
        <p:grpSpPr>
          <a:xfrm>
            <a:off x="4814375" y="4858789"/>
            <a:ext cx="3788464" cy="1053225"/>
            <a:chOff x="4814375" y="4324205"/>
            <a:chExt cx="3788464" cy="1053225"/>
          </a:xfrm>
        </p:grpSpPr>
        <p:sp>
          <p:nvSpPr>
            <p:cNvPr id="25" name="TextBox 24"/>
            <p:cNvSpPr txBox="1"/>
            <p:nvPr/>
          </p:nvSpPr>
          <p:spPr>
            <a:xfrm>
              <a:off x="5305013" y="5008098"/>
              <a:ext cx="3297826" cy="369332"/>
            </a:xfrm>
            <a:prstGeom prst="rect">
              <a:avLst/>
            </a:prstGeom>
            <a:solidFill>
              <a:srgbClr val="002060"/>
            </a:solidFill>
          </p:spPr>
          <p:txBody>
            <a:bodyPr wrap="none" rtlCol="0">
              <a:spAutoFit/>
            </a:bodyPr>
            <a:lstStyle/>
            <a:p>
              <a:r>
                <a:rPr lang="en-US" dirty="0" smtClean="0">
                  <a:solidFill>
                    <a:schemeClr val="bg1"/>
                  </a:solidFill>
                </a:rPr>
                <a:t>Blue in the presence of starch</a:t>
              </a:r>
              <a:endParaRPr lang="en-US" dirty="0">
                <a:solidFill>
                  <a:schemeClr val="bg1"/>
                </a:solidFill>
              </a:endParaRPr>
            </a:p>
          </p:txBody>
        </p:sp>
        <p:sp>
          <p:nvSpPr>
            <p:cNvPr id="26" name="Curved Right Arrow 25"/>
            <p:cNvSpPr/>
            <p:nvPr/>
          </p:nvSpPr>
          <p:spPr>
            <a:xfrm>
              <a:off x="4814375" y="4450817"/>
              <a:ext cx="404740" cy="791069"/>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a:off x="5219115" y="4324205"/>
              <a:ext cx="562707" cy="317278"/>
            </a:xfrm>
            <a:prstGeom prst="ellipse">
              <a:avLst/>
            </a:prstGeom>
            <a:noFill/>
            <a:ln>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grpSp>
        <p:nvGrpSpPr>
          <p:cNvPr id="33" name="Group 32"/>
          <p:cNvGrpSpPr/>
          <p:nvPr/>
        </p:nvGrpSpPr>
        <p:grpSpPr>
          <a:xfrm>
            <a:off x="4528657" y="3292114"/>
            <a:ext cx="4548500" cy="2619899"/>
            <a:chOff x="4595500" y="3292115"/>
            <a:chExt cx="4548500" cy="2619899"/>
          </a:xfrm>
        </p:grpSpPr>
        <p:sp>
          <p:nvSpPr>
            <p:cNvPr id="31" name="Rectangle 30"/>
            <p:cNvSpPr/>
            <p:nvPr/>
          </p:nvSpPr>
          <p:spPr>
            <a:xfrm>
              <a:off x="4595500" y="3292115"/>
              <a:ext cx="4548500" cy="26198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14" name="Picture 18" descr="http://interchemnet.um.maine.edu/data/images/iodine_graphic_rxn.jpg"/>
            <p:cNvPicPr>
              <a:picLocks noChangeAspect="1" noChangeArrowheads="1"/>
            </p:cNvPicPr>
            <p:nvPr/>
          </p:nvPicPr>
          <p:blipFill>
            <a:blip r:embed="rId12"/>
            <a:srcRect/>
            <a:stretch>
              <a:fillRect/>
            </a:stretch>
          </p:blipFill>
          <p:spPr bwMode="auto">
            <a:xfrm>
              <a:off x="4595500" y="3349942"/>
              <a:ext cx="4548500" cy="2305284"/>
            </a:xfrm>
            <a:prstGeom prst="rect">
              <a:avLst/>
            </a:prstGeom>
            <a:noFill/>
          </p:spPr>
        </p:pic>
      </p:grpSp>
      <p:sp>
        <p:nvSpPr>
          <p:cNvPr id="30" name="Rectangle 29"/>
          <p:cNvSpPr/>
          <p:nvPr/>
        </p:nvSpPr>
        <p:spPr>
          <a:xfrm>
            <a:off x="-10292" y="928054"/>
            <a:ext cx="9039730" cy="5000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16" name="Picture 20"/>
          <p:cNvPicPr>
            <a:picLocks noChangeAspect="1" noChangeArrowheads="1"/>
          </p:cNvPicPr>
          <p:nvPr/>
        </p:nvPicPr>
        <p:blipFill>
          <a:blip r:embed="rId13"/>
          <a:srcRect l="26966" t="27514" r="35333" b="39538"/>
          <a:stretch>
            <a:fillRect/>
          </a:stretch>
        </p:blipFill>
        <p:spPr bwMode="auto">
          <a:xfrm>
            <a:off x="175778" y="1071074"/>
            <a:ext cx="7564791" cy="3716900"/>
          </a:xfrm>
          <a:prstGeom prst="rect">
            <a:avLst/>
          </a:prstGeom>
          <a:noFill/>
          <a:ln w="9525">
            <a:noFill/>
            <a:miter lim="800000"/>
            <a:headEnd/>
            <a:tailEnd/>
          </a:ln>
        </p:spPr>
      </p:pic>
      <p:sp>
        <p:nvSpPr>
          <p:cNvPr id="32" name="Rounded Rectangle 31"/>
          <p:cNvSpPr/>
          <p:nvPr/>
        </p:nvSpPr>
        <p:spPr>
          <a:xfrm>
            <a:off x="488226" y="3929294"/>
            <a:ext cx="6935952" cy="83880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411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33"/>
                                        </p:tgtEl>
                                      </p:cBhvr>
                                    </p:animEffect>
                                    <p:set>
                                      <p:cBhvr>
                                        <p:cTn id="7" dur="1" fill="hold">
                                          <p:stCondLst>
                                            <p:cond delay="19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1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20" presetID="1" presetClass="entr" presetSubtype="0" fill="hold" grpId="1"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2166</Words>
  <Application>Microsoft Macintosh PowerPoint</Application>
  <PresentationFormat>On-screen Show (4:3)</PresentationFormat>
  <Paragraphs>288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Science Practices</vt:lpstr>
      <vt:lpstr>Gravimetric Analysis </vt:lpstr>
      <vt:lpstr>Gas Laws Labs</vt:lpstr>
      <vt:lpstr>Chromatography</vt:lpstr>
      <vt:lpstr>Synthesis</vt:lpstr>
      <vt:lpstr>Titration- Acid/Base</vt:lpstr>
      <vt:lpstr>REDOX Titration</vt:lpstr>
      <vt:lpstr>Kinetics</vt:lpstr>
      <vt:lpstr>Calorimetry</vt:lpstr>
      <vt:lpstr>Qualitative Analysis </vt:lpstr>
      <vt:lpstr>Now…</vt:lpstr>
      <vt:lpstr>PowerPoint Presentation</vt:lpstr>
      <vt:lpstr>Just for Fun… Answers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Clark</dc:creator>
  <cp:lastModifiedBy>Lauren Clark</cp:lastModifiedBy>
  <cp:revision>1</cp:revision>
  <dcterms:created xsi:type="dcterms:W3CDTF">2016-04-21T18:05:53Z</dcterms:created>
  <dcterms:modified xsi:type="dcterms:W3CDTF">2016-04-21T18:09:13Z</dcterms:modified>
</cp:coreProperties>
</file>