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625" r:id="rId2"/>
    <p:sldId id="626" r:id="rId3"/>
    <p:sldId id="628" r:id="rId4"/>
    <p:sldId id="629" r:id="rId5"/>
    <p:sldId id="631" r:id="rId6"/>
    <p:sldId id="63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5695" autoAdjust="0"/>
  </p:normalViewPr>
  <p:slideViewPr>
    <p:cSldViewPr snapToGrid="0" snapToObjects="1">
      <p:cViewPr varScale="1">
        <p:scale>
          <a:sx n="86" d="100"/>
          <a:sy n="86" d="100"/>
        </p:scale>
        <p:origin x="-17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4/21/16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123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08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4/21/16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hyperlink" Target="http://study.com/academy/lesson/calculating-percent-composition-and-determining-empirical-formulas.html" TargetMode="External"/><Relationship Id="rId4" Type="http://schemas.openxmlformats.org/officeDocument/2006/relationships/hyperlink" Target="http://www.bozemanscience.com/ap-chem-002-chemical-analysis" TargetMode="External"/><Relationship Id="rId5" Type="http://schemas.openxmlformats.org/officeDocument/2006/relationships/hyperlink" Target="ww.youtube.com/watch?v=JW024hpjjBQ" TargetMode="External"/><Relationship Id="rId6" Type="http://schemas.openxmlformats.org/officeDocument/2006/relationships/image" Target="../media/image3.tiff"/><Relationship Id="rId7" Type="http://schemas.openxmlformats.org/officeDocument/2006/relationships/image" Target="../media/image4.tif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hyperlink" Target="https://careychemblock2group5.wordpress.com/2013/03/15/empirical-formula-lab/" TargetMode="External"/><Relationship Id="rId5" Type="http://schemas.openxmlformats.org/officeDocument/2006/relationships/hyperlink" Target="https://www.youtube.com/watch?v=fcTfNhJCkog" TargetMode="External"/><Relationship Id="rId6" Type="http://schemas.openxmlformats.org/officeDocument/2006/relationships/hyperlink" Target="ww.youtube.com/watch?v=JW024hpjjBQ" TargetMode="Externa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hyperlink" Target="http://chemwiki.ucdavis.edu/Core/Inorganic_Chemistry/Electronic_Structure_of_Atoms_and_Molecules/Electronic_Configurations" TargetMode="External"/><Relationship Id="rId4" Type="http://schemas.openxmlformats.org/officeDocument/2006/relationships/hyperlink" Target="https://youtu.be/2AFPfg0Como" TargetMode="External"/><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chemwiki.ucdavis.edu/Core/Physical_Chemistry/Physical_Properties_of_Matter/Atomic_and_Molecular_Properties/Ionization_Energy" TargetMode="External"/><Relationship Id="rId5" Type="http://schemas.openxmlformats.org/officeDocument/2006/relationships/hyperlink" Target="https://youtu.be/5CBs36jtZxY" TargetMode="External"/><Relationship Id="rId6"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22947044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124200"/>
            <a:ext cx="5638800" cy="1362075"/>
          </a:xfrm>
        </p:spPr>
        <p:txBody>
          <a:bodyPr>
            <a:normAutofit/>
          </a:bodyPr>
          <a:lstStyle/>
          <a:p>
            <a:r>
              <a:rPr lang="en-US" sz="4000" dirty="0" smtClean="0"/>
              <a:t>Big Idea #1</a:t>
            </a:r>
            <a:endParaRPr lang="en-US" sz="4000" dirty="0"/>
          </a:p>
        </p:txBody>
      </p:sp>
      <p:sp>
        <p:nvSpPr>
          <p:cNvPr id="6" name="Text Placeholder 5"/>
          <p:cNvSpPr>
            <a:spLocks noGrp="1"/>
          </p:cNvSpPr>
          <p:nvPr>
            <p:ph type="body" idx="1"/>
          </p:nvPr>
        </p:nvSpPr>
        <p:spPr>
          <a:xfrm>
            <a:off x="1296769" y="4495800"/>
            <a:ext cx="6628032" cy="1500187"/>
          </a:xfrm>
        </p:spPr>
        <p:txBody>
          <a:bodyPr>
            <a:normAutofit/>
          </a:bodyPr>
          <a:lstStyle/>
          <a:p>
            <a:r>
              <a:rPr lang="en-US" sz="5000" dirty="0" smtClean="0"/>
              <a:t>Properties of Matter</a:t>
            </a:r>
            <a:endParaRPr lang="en-US" sz="5000"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tretch>
            <a:fillRect/>
          </a:stretch>
        </p:blipFill>
        <p:spPr>
          <a:xfrm rot="758750">
            <a:off x="3415489" y="1306147"/>
            <a:ext cx="4727211" cy="2192901"/>
          </a:xfrm>
          <a:prstGeom prst="rect">
            <a:avLst/>
          </a:prstGeom>
        </p:spPr>
      </p:pic>
    </p:spTree>
    <p:extLst>
      <p:ext uri="{BB962C8B-B14F-4D97-AF65-F5344CB8AC3E}">
        <p14:creationId xmlns:p14="http://schemas.microsoft.com/office/powerpoint/2010/main" val="19331455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98524" y="173718"/>
            <a:ext cx="7556400" cy="1116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kkitt"/>
              <a:buNone/>
            </a:pPr>
            <a:r>
              <a:rPr lang="en-US" dirty="0" smtClean="0"/>
              <a:t>Composition of Pure Substances and/or Mixtures</a:t>
            </a:r>
            <a:endParaRPr lang="en-US" dirty="0"/>
          </a:p>
        </p:txBody>
      </p:sp>
      <p:sp>
        <p:nvSpPr>
          <p:cNvPr id="224" name="Shape 224"/>
          <p:cNvSpPr txBox="1">
            <a:spLocks noGrp="1"/>
          </p:cNvSpPr>
          <p:nvPr>
            <p:ph type="body" idx="1"/>
          </p:nvPr>
        </p:nvSpPr>
        <p:spPr>
          <a:prstGeom prst="rect">
            <a:avLst/>
          </a:prstGeom>
          <a:noFill/>
          <a:ln>
            <a:noFill/>
          </a:ln>
        </p:spPr>
        <p:txBody>
          <a:bodyPr lIns="91425" tIns="45700" rIns="91425" bIns="45700" anchor="t" anchorCtr="0">
            <a:noAutofit/>
          </a:bodyPr>
          <a:lstStyle/>
          <a:p>
            <a:pPr marL="228600" marR="0" lvl="0" indent="-212725" algn="l" rtl="0">
              <a:spcBef>
                <a:spcPts val="0"/>
              </a:spcBef>
              <a:buClr>
                <a:schemeClr val="dk1"/>
              </a:buClr>
              <a:buSzPct val="61111"/>
              <a:buFont typeface="Arial"/>
              <a:buNone/>
            </a:pPr>
            <a:endParaRPr/>
          </a:p>
          <a:p>
            <a:pPr marL="228600" marR="0" lvl="0" indent="-228600" algn="l" rtl="0">
              <a:spcBef>
                <a:spcPts val="0"/>
              </a:spcBef>
              <a:buClr>
                <a:schemeClr val="accent1"/>
              </a:buClr>
              <a:buSzPct val="75000"/>
              <a:buFont typeface="Noto Sans Symbols"/>
              <a:buNone/>
            </a:pPr>
            <a:endParaRPr/>
          </a:p>
        </p:txBody>
      </p:sp>
      <p:sp>
        <p:nvSpPr>
          <p:cNvPr id="229" name="Shape 229"/>
          <p:cNvSpPr txBox="1">
            <a:spLocks noGrp="1"/>
          </p:cNvSpPr>
          <p:nvPr>
            <p:ph type="body" idx="2"/>
          </p:nvPr>
        </p:nvSpPr>
        <p:spPr>
          <a:xfrm>
            <a:off x="4244899" y="717530"/>
            <a:ext cx="3915522" cy="4691100"/>
          </a:xfrm>
          <a:prstGeom prst="rect">
            <a:avLst/>
          </a:prstGeom>
        </p:spPr>
        <p:txBody>
          <a:bodyPr lIns="91425" tIns="91425" rIns="91425" bIns="91425" anchor="t" anchorCtr="0">
            <a:noAutofit/>
          </a:bodyPr>
          <a:lstStyle/>
          <a:p>
            <a:pPr marL="457200" lvl="0" indent="-228600" rtl="0">
              <a:spcBef>
                <a:spcPts val="0"/>
              </a:spcBef>
            </a:pPr>
            <a:r>
              <a:rPr lang="en-US" dirty="0" smtClean="0"/>
              <a:t>Percent mass can be used to determine the composition of a substance</a:t>
            </a:r>
          </a:p>
          <a:p>
            <a:pPr marL="685800" lvl="1">
              <a:spcBef>
                <a:spcPts val="0"/>
              </a:spcBef>
            </a:pPr>
            <a:r>
              <a:rPr lang="en-US" dirty="0" smtClean="0"/>
              <a:t>% mass can also be used to find the empirical formula</a:t>
            </a:r>
          </a:p>
          <a:p>
            <a:pPr marL="457200">
              <a:spcBef>
                <a:spcPts val="0"/>
              </a:spcBef>
            </a:pPr>
            <a:r>
              <a:rPr lang="en-US" dirty="0" smtClean="0"/>
              <a:t>The empirical formula is the simplest formula of a substance</a:t>
            </a:r>
          </a:p>
          <a:p>
            <a:pPr marL="685800" lvl="1">
              <a:spcBef>
                <a:spcPts val="0"/>
              </a:spcBef>
            </a:pPr>
            <a:r>
              <a:rPr lang="en-US" dirty="0" smtClean="0"/>
              <a:t>It is a ratio between the moles of each element in the substance</a:t>
            </a:r>
          </a:p>
          <a:p>
            <a:pPr marL="685800" lvl="1">
              <a:spcBef>
                <a:spcPts val="0"/>
              </a:spcBef>
            </a:pPr>
            <a:r>
              <a:rPr lang="en-US" dirty="0" smtClean="0"/>
              <a:t>Quick steps to solve!</a:t>
            </a:r>
          </a:p>
          <a:p>
            <a:pPr marL="914400" lvl="2">
              <a:spcBef>
                <a:spcPts val="0"/>
              </a:spcBef>
            </a:pPr>
            <a:r>
              <a:rPr lang="en-US" dirty="0" smtClean="0"/>
              <a:t>% to mass, mass to moles, divide by the smallest and multiply ‘til whole!)</a:t>
            </a:r>
          </a:p>
          <a:p>
            <a:pPr marL="685800" lvl="1">
              <a:spcBef>
                <a:spcPts val="0"/>
              </a:spcBef>
            </a:pPr>
            <a:r>
              <a:rPr lang="en-US" dirty="0" smtClean="0"/>
              <a:t>The molecular formula is the actual formula of a substance</a:t>
            </a:r>
          </a:p>
          <a:p>
            <a:pPr marL="914400" lvl="2">
              <a:spcBef>
                <a:spcPts val="0"/>
              </a:spcBef>
            </a:pPr>
            <a:r>
              <a:rPr lang="en-US" dirty="0" smtClean="0"/>
              <a:t>It is a whole number multiple of the empirical formula</a:t>
            </a:r>
          </a:p>
          <a:p>
            <a:pPr marL="685800" lvl="1">
              <a:spcBef>
                <a:spcPts val="0"/>
              </a:spcBef>
            </a:pPr>
            <a:endParaRPr lang="en-US" dirty="0"/>
          </a:p>
          <a:p>
            <a:pPr lvl="0" indent="457200" rtl="0">
              <a:spcBef>
                <a:spcPts val="0"/>
              </a:spcBef>
              <a:buNone/>
            </a:pPr>
            <a:endParaRPr dirty="0"/>
          </a:p>
          <a:p>
            <a:pPr marL="457200" lvl="0" indent="-228600">
              <a:spcBef>
                <a:spcPts val="0"/>
              </a:spcBef>
            </a:pPr>
            <a:endParaRPr dirty="0"/>
          </a:p>
        </p:txBody>
      </p:sp>
      <p:sp>
        <p:nvSpPr>
          <p:cNvPr id="225" name="Shape 225"/>
          <p:cNvSpPr txBox="1"/>
          <p:nvPr/>
        </p:nvSpPr>
        <p:spPr>
          <a:xfrm>
            <a:off x="70525" y="6242523"/>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rPr>
              <a:t>LO </a:t>
            </a:r>
            <a:r>
              <a:rPr lang="en-US" sz="1800" dirty="0" smtClean="0">
                <a:solidFill>
                  <a:schemeClr val="dk1"/>
                </a:solidFill>
                <a:ea typeface="Rokkitt"/>
                <a:cs typeface="Rokkitt"/>
                <a:sym typeface="Rokkitt"/>
              </a:rPr>
              <a:t>1.2: Select and apply mathematical routines to mass data to identify or infer the composition of pure substances and/or mixtures.</a:t>
            </a:r>
            <a:r>
              <a:rPr lang="en-US" sz="1800" dirty="0">
                <a:solidFill>
                  <a:schemeClr val="dk1"/>
                </a:solidFill>
                <a:latin typeface="Rokkitt"/>
                <a:ea typeface="Rokkitt"/>
                <a:cs typeface="Rokkitt"/>
                <a:sym typeface="Rokkitt"/>
              </a:rPr>
              <a:t>		</a:t>
            </a:r>
          </a:p>
        </p:txBody>
      </p:sp>
      <p:sp>
        <p:nvSpPr>
          <p:cNvPr id="226" name="Shape 226"/>
          <p:cNvSpPr txBox="1"/>
          <p:nvPr/>
        </p:nvSpPr>
        <p:spPr>
          <a:xfrm>
            <a:off x="8065720" y="-62015"/>
            <a:ext cx="9795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hlinkClick r:id="rId3"/>
              </a:rPr>
              <a:t>Source</a:t>
            </a:r>
            <a:endParaRPr lang="en-US" sz="1800" dirty="0">
              <a:solidFill>
                <a:schemeClr val="dk1"/>
              </a:solidFill>
              <a:ea typeface="Rokkitt"/>
              <a:cs typeface="Rokkitt"/>
              <a:sym typeface="Rokkitt"/>
            </a:endParaRPr>
          </a:p>
        </p:txBody>
      </p:sp>
      <p:sp>
        <p:nvSpPr>
          <p:cNvPr id="227" name="Shape 227"/>
          <p:cNvSpPr txBox="1"/>
          <p:nvPr/>
        </p:nvSpPr>
        <p:spPr>
          <a:xfrm>
            <a:off x="8125176" y="1788699"/>
            <a:ext cx="894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ea typeface="Rokkitt"/>
                <a:cs typeface="Rokkitt"/>
                <a:sym typeface="Rokkitt"/>
                <a:hlinkClick r:id="rId4"/>
              </a:rPr>
              <a:t>Video</a:t>
            </a:r>
            <a:endParaRPr lang="en-US" sz="1800" u="sng" dirty="0">
              <a:solidFill>
                <a:schemeClr val="hlink"/>
              </a:solidFill>
              <a:ea typeface="Rokkitt"/>
              <a:cs typeface="Rokkitt"/>
              <a:sym typeface="Rokkitt"/>
              <a:hlinkClick r:id="rId5"/>
            </a:endParaRPr>
          </a:p>
        </p:txBody>
      </p:sp>
      <p:pic>
        <p:nvPicPr>
          <p:cNvPr id="4" name="Picture 3"/>
          <p:cNvPicPr>
            <a:picLocks noChangeAspect="1"/>
          </p:cNvPicPr>
          <p:nvPr/>
        </p:nvPicPr>
        <p:blipFill>
          <a:blip r:embed="rId6"/>
          <a:stretch>
            <a:fillRect/>
          </a:stretch>
        </p:blipFill>
        <p:spPr>
          <a:xfrm>
            <a:off x="231277" y="2097905"/>
            <a:ext cx="4190645" cy="2374699"/>
          </a:xfrm>
          <a:prstGeom prst="rect">
            <a:avLst/>
          </a:prstGeom>
        </p:spPr>
      </p:pic>
      <p:pic>
        <p:nvPicPr>
          <p:cNvPr id="13" name="Picture 12"/>
          <p:cNvPicPr>
            <a:picLocks noChangeAspect="1"/>
          </p:cNvPicPr>
          <p:nvPr/>
        </p:nvPicPr>
        <p:blipFill>
          <a:blip r:embed="rId7"/>
          <a:stretch>
            <a:fillRect/>
          </a:stretch>
        </p:blipFill>
        <p:spPr>
          <a:xfrm>
            <a:off x="626808" y="1076861"/>
            <a:ext cx="8064500" cy="4800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4" name="Rounded Rectangle 13"/>
          <p:cNvSpPr/>
          <p:nvPr/>
        </p:nvSpPr>
        <p:spPr>
          <a:xfrm>
            <a:off x="708128" y="4064139"/>
            <a:ext cx="7857649" cy="172914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218921649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1" presetClass="entr" presetSubtype="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14"/>
                                        </p:tgtEl>
                                      </p:cBhvr>
                                    </p:animEffect>
                                    <p:anim calcmode="lin" valueType="num">
                                      <p:cBhvr>
                                        <p:cTn id="14" dur="1000"/>
                                        <p:tgtEl>
                                          <p:spTgt spid="14"/>
                                        </p:tgtEl>
                                        <p:attrNameLst>
                                          <p:attrName>ppt_x</p:attrName>
                                        </p:attrNameLst>
                                      </p:cBhvr>
                                      <p:tavLst>
                                        <p:tav tm="0">
                                          <p:val>
                                            <p:strVal val="ppt_x"/>
                                          </p:val>
                                        </p:tav>
                                        <p:tav tm="100000">
                                          <p:val>
                                            <p:strVal val="ppt_x"/>
                                          </p:val>
                                        </p:tav>
                                      </p:tavLst>
                                    </p:anim>
                                    <p:anim calcmode="lin" valueType="num">
                                      <p:cBhvr>
                                        <p:cTn id="15" dur="1000"/>
                                        <p:tgtEl>
                                          <p:spTgt spid="14"/>
                                        </p:tgtEl>
                                        <p:attrNameLst>
                                          <p:attrName>ppt_y</p:attrName>
                                        </p:attrNameLst>
                                      </p:cBhvr>
                                      <p:tavLst>
                                        <p:tav tm="0">
                                          <p:val>
                                            <p:strVal val="ppt_y"/>
                                          </p:val>
                                        </p:tav>
                                        <p:tav tm="100000">
                                          <p:val>
                                            <p:strVal val="ppt_y+.1"/>
                                          </p:val>
                                        </p:tav>
                                      </p:tavLst>
                                    </p:anim>
                                    <p:set>
                                      <p:cBhvr>
                                        <p:cTn id="16"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2820" y="1105807"/>
            <a:ext cx="3561831" cy="4749108"/>
          </a:xfrm>
          <a:prstGeom prst="rect">
            <a:avLst/>
          </a:prstGeom>
        </p:spPr>
      </p:pic>
      <p:sp>
        <p:nvSpPr>
          <p:cNvPr id="223" name="Shape 223"/>
          <p:cNvSpPr txBox="1">
            <a:spLocks noGrp="1"/>
          </p:cNvSpPr>
          <p:nvPr>
            <p:ph type="title"/>
          </p:nvPr>
        </p:nvSpPr>
        <p:spPr>
          <a:xfrm>
            <a:off x="498524" y="173718"/>
            <a:ext cx="7556400" cy="1116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kkitt"/>
              <a:buNone/>
            </a:pPr>
            <a:r>
              <a:rPr lang="en-US" dirty="0" smtClean="0"/>
              <a:t>Identifying Purity of a Substance</a:t>
            </a:r>
            <a:endParaRPr lang="en-US" dirty="0"/>
          </a:p>
        </p:txBody>
      </p:sp>
      <p:sp>
        <p:nvSpPr>
          <p:cNvPr id="224" name="Shape 224"/>
          <p:cNvSpPr txBox="1">
            <a:spLocks noGrp="1"/>
          </p:cNvSpPr>
          <p:nvPr>
            <p:ph type="body" idx="1"/>
          </p:nvPr>
        </p:nvSpPr>
        <p:spPr>
          <a:prstGeom prst="rect">
            <a:avLst/>
          </a:prstGeom>
          <a:noFill/>
          <a:ln>
            <a:noFill/>
          </a:ln>
        </p:spPr>
        <p:txBody>
          <a:bodyPr lIns="91425" tIns="45700" rIns="91425" bIns="45700" anchor="t" anchorCtr="0">
            <a:noAutofit/>
          </a:bodyPr>
          <a:lstStyle/>
          <a:p>
            <a:pPr marL="228600" marR="0" lvl="0" indent="-212725" algn="l" rtl="0">
              <a:spcBef>
                <a:spcPts val="0"/>
              </a:spcBef>
              <a:buClr>
                <a:schemeClr val="dk1"/>
              </a:buClr>
              <a:buSzPct val="61111"/>
              <a:buFont typeface="Arial"/>
              <a:buNone/>
            </a:pPr>
            <a:endParaRPr/>
          </a:p>
          <a:p>
            <a:pPr marL="228600" marR="0" lvl="0" indent="-228600" algn="l" rtl="0">
              <a:spcBef>
                <a:spcPts val="0"/>
              </a:spcBef>
              <a:buClr>
                <a:schemeClr val="accent1"/>
              </a:buClr>
              <a:buSzPct val="75000"/>
              <a:buFont typeface="Noto Sans Symbols"/>
              <a:buNone/>
            </a:pPr>
            <a:endParaRPr/>
          </a:p>
        </p:txBody>
      </p:sp>
      <p:sp>
        <p:nvSpPr>
          <p:cNvPr id="229" name="Shape 229"/>
          <p:cNvSpPr txBox="1">
            <a:spLocks noGrp="1"/>
          </p:cNvSpPr>
          <p:nvPr>
            <p:ph type="body" idx="2"/>
          </p:nvPr>
        </p:nvSpPr>
        <p:spPr>
          <a:xfrm>
            <a:off x="4308518" y="1163815"/>
            <a:ext cx="3915522" cy="4691100"/>
          </a:xfrm>
          <a:prstGeom prst="rect">
            <a:avLst/>
          </a:prstGeom>
        </p:spPr>
        <p:txBody>
          <a:bodyPr lIns="91425" tIns="91425" rIns="91425" bIns="91425" anchor="t" anchorCtr="0">
            <a:noAutofit/>
          </a:bodyPr>
          <a:lstStyle/>
          <a:p>
            <a:pPr marL="457200" lvl="0" indent="-228600" rtl="0">
              <a:spcBef>
                <a:spcPts val="0"/>
              </a:spcBef>
            </a:pPr>
            <a:r>
              <a:rPr lang="en-US" dirty="0" smtClean="0"/>
              <a:t>Impurities in a substance can change the percent composition by mass </a:t>
            </a:r>
          </a:p>
          <a:p>
            <a:pPr marL="457200" lvl="0" indent="-228600" rtl="0">
              <a:spcBef>
                <a:spcPts val="0"/>
              </a:spcBef>
            </a:pPr>
            <a:r>
              <a:rPr lang="en-US" dirty="0" smtClean="0"/>
              <a:t>If more of a certain element is added from an impurity, then the percent mass of that element will increase and vice versa</a:t>
            </a:r>
          </a:p>
          <a:p>
            <a:pPr marL="457200" lvl="0" indent="-228600" rtl="0">
              <a:spcBef>
                <a:spcPts val="0"/>
              </a:spcBef>
            </a:pPr>
            <a:r>
              <a:rPr lang="en-US" dirty="0" smtClean="0"/>
              <a:t>When heating a hydrate, the substance is heated several times to ensure the water is driven off</a:t>
            </a:r>
          </a:p>
          <a:p>
            <a:pPr marL="685800" lvl="1">
              <a:spcBef>
                <a:spcPts val="0"/>
              </a:spcBef>
            </a:pPr>
            <a:r>
              <a:rPr lang="en-US" dirty="0" smtClean="0"/>
              <a:t>Then you are simply left with the pure substance and no excess water</a:t>
            </a:r>
            <a:endParaRPr dirty="0"/>
          </a:p>
          <a:p>
            <a:pPr marL="457200" lvl="0" indent="-228600">
              <a:spcBef>
                <a:spcPts val="0"/>
              </a:spcBef>
            </a:pPr>
            <a:endParaRPr dirty="0"/>
          </a:p>
        </p:txBody>
      </p:sp>
      <p:sp>
        <p:nvSpPr>
          <p:cNvPr id="225" name="Shape 225"/>
          <p:cNvSpPr txBox="1"/>
          <p:nvPr/>
        </p:nvSpPr>
        <p:spPr>
          <a:xfrm>
            <a:off x="70525" y="6008076"/>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rPr>
              <a:t>LO </a:t>
            </a:r>
            <a:r>
              <a:rPr lang="en-US" sz="1800" dirty="0" smtClean="0">
                <a:solidFill>
                  <a:schemeClr val="dk1"/>
                </a:solidFill>
                <a:ea typeface="Rokkitt"/>
                <a:cs typeface="Rokkitt"/>
                <a:sym typeface="Rokkitt"/>
              </a:rPr>
              <a:t>1.3:  The student is able to select and apply mathematical relationships to mass data in order to justify a claim regarding the identity and/or estimated purity of a substance.</a:t>
            </a:r>
            <a:r>
              <a:rPr lang="en-US" sz="1800" dirty="0">
                <a:solidFill>
                  <a:schemeClr val="dk1"/>
                </a:solidFill>
                <a:latin typeface="Rokkitt"/>
                <a:ea typeface="Rokkitt"/>
                <a:cs typeface="Rokkitt"/>
                <a:sym typeface="Rokkitt"/>
              </a:rPr>
              <a:t>		</a:t>
            </a:r>
          </a:p>
        </p:txBody>
      </p:sp>
      <p:sp>
        <p:nvSpPr>
          <p:cNvPr id="226" name="Shape 226"/>
          <p:cNvSpPr txBox="1"/>
          <p:nvPr/>
        </p:nvSpPr>
        <p:spPr>
          <a:xfrm>
            <a:off x="8065720" y="-62015"/>
            <a:ext cx="9795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hlinkClick r:id="rId4"/>
              </a:rPr>
              <a:t>Source</a:t>
            </a:r>
            <a:endParaRPr lang="en-US" sz="1800" dirty="0">
              <a:solidFill>
                <a:schemeClr val="dk1"/>
              </a:solidFill>
              <a:ea typeface="Rokkitt"/>
              <a:cs typeface="Rokkitt"/>
              <a:sym typeface="Rokkitt"/>
            </a:endParaRPr>
          </a:p>
        </p:txBody>
      </p:sp>
      <p:sp>
        <p:nvSpPr>
          <p:cNvPr id="227" name="Shape 227"/>
          <p:cNvSpPr txBox="1"/>
          <p:nvPr/>
        </p:nvSpPr>
        <p:spPr>
          <a:xfrm>
            <a:off x="8137627" y="1788699"/>
            <a:ext cx="894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ea typeface="Rokkitt"/>
                <a:cs typeface="Rokkitt"/>
                <a:sym typeface="Rokkitt"/>
                <a:hlinkClick r:id="rId5"/>
              </a:rPr>
              <a:t>Video</a:t>
            </a:r>
            <a:endParaRPr lang="en-US" sz="1800" u="sng" dirty="0">
              <a:solidFill>
                <a:schemeClr val="hlink"/>
              </a:solidFill>
              <a:ea typeface="Rokkitt"/>
              <a:cs typeface="Rokkitt"/>
              <a:sym typeface="Rokkitt"/>
              <a:hlinkClick r:id="rId6"/>
            </a:endParaRPr>
          </a:p>
        </p:txBody>
      </p:sp>
      <p:sp>
        <p:nvSpPr>
          <p:cNvPr id="3" name="TextBox 2"/>
          <p:cNvSpPr txBox="1"/>
          <p:nvPr/>
        </p:nvSpPr>
        <p:spPr>
          <a:xfrm>
            <a:off x="4414026" y="5424755"/>
            <a:ext cx="641144" cy="276999"/>
          </a:xfrm>
          <a:prstGeom prst="rect">
            <a:avLst/>
          </a:prstGeom>
          <a:solidFill>
            <a:schemeClr val="bg1"/>
          </a:solidFill>
        </p:spPr>
        <p:txBody>
          <a:bodyPr wrap="square" rtlCol="0">
            <a:spAutoFit/>
          </a:bodyPr>
          <a:lstStyle/>
          <a:p>
            <a:pPr algn="dist"/>
            <a:endParaRPr lang="en-US" sz="1200" dirty="0">
              <a:latin typeface="Times New Roman"/>
              <a:cs typeface="Times New Roman"/>
            </a:endParaRPr>
          </a:p>
        </p:txBody>
      </p:sp>
      <p:sp>
        <p:nvSpPr>
          <p:cNvPr id="4" name="TextBox 3"/>
          <p:cNvSpPr txBox="1"/>
          <p:nvPr/>
        </p:nvSpPr>
        <p:spPr>
          <a:xfrm>
            <a:off x="239706" y="2264456"/>
            <a:ext cx="7474998" cy="2862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The mass percent of oxygen in pure glucose,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is 53.3 percent. A chemist analyzes a sample of glucose that contains impurities and determines that the mass percent of oxygen is 49.7 percent. Which of the follow impurities could account for the low mass percent of oxygen in the sample?</a:t>
            </a:r>
          </a:p>
          <a:p>
            <a:pPr marL="342900" indent="-342900">
              <a:buAutoNum type="alphaLcPeriod"/>
            </a:pPr>
            <a:r>
              <a:rPr lang="en-US" dirty="0" smtClean="0"/>
              <a:t>n-</a:t>
            </a:r>
            <a:r>
              <a:rPr lang="en-US" dirty="0" err="1" smtClean="0"/>
              <a:t>eicosane</a:t>
            </a:r>
            <a:r>
              <a:rPr lang="en-US" dirty="0" smtClean="0"/>
              <a:t> </a:t>
            </a:r>
            <a:r>
              <a:rPr lang="en-US" dirty="0"/>
              <a:t>(</a:t>
            </a:r>
            <a:r>
              <a:rPr lang="en-US" dirty="0" smtClean="0"/>
              <a:t>C</a:t>
            </a:r>
            <a:r>
              <a:rPr lang="en-US" baseline="-25000" dirty="0" smtClean="0"/>
              <a:t>20</a:t>
            </a:r>
            <a:r>
              <a:rPr lang="en-US" dirty="0" smtClean="0"/>
              <a:t>H</a:t>
            </a:r>
            <a:r>
              <a:rPr lang="en-US" baseline="-25000" dirty="0" smtClean="0"/>
              <a:t>42</a:t>
            </a:r>
            <a:r>
              <a:rPr lang="en-US" dirty="0" smtClean="0"/>
              <a:t>) </a:t>
            </a:r>
          </a:p>
          <a:p>
            <a:pPr marL="342900" indent="-342900">
              <a:buAutoNum type="alphaLcPeriod"/>
            </a:pPr>
            <a:r>
              <a:rPr lang="en-US" dirty="0" smtClean="0"/>
              <a:t>ribose C</a:t>
            </a:r>
            <a:r>
              <a:rPr lang="en-US" baseline="-25000" dirty="0" smtClean="0"/>
              <a:t>5</a:t>
            </a:r>
            <a:r>
              <a:rPr lang="en-US" dirty="0" smtClean="0"/>
              <a:t>H</a:t>
            </a:r>
            <a:r>
              <a:rPr lang="en-US" baseline="-25000" dirty="0" smtClean="0"/>
              <a:t>10</a:t>
            </a:r>
            <a:r>
              <a:rPr lang="en-US" dirty="0" smtClean="0"/>
              <a:t>O</a:t>
            </a:r>
            <a:r>
              <a:rPr lang="en-US" baseline="-25000" dirty="0" smtClean="0"/>
              <a:t>5</a:t>
            </a:r>
          </a:p>
          <a:p>
            <a:pPr marL="342900" indent="-342900">
              <a:buAutoNum type="alphaLcPeriod"/>
            </a:pPr>
            <a:r>
              <a:rPr lang="en-US" dirty="0"/>
              <a:t>f</a:t>
            </a:r>
            <a:r>
              <a:rPr lang="en-US" dirty="0" smtClean="0"/>
              <a:t>ructose, C</a:t>
            </a:r>
            <a:r>
              <a:rPr lang="en-US" baseline="-25000" dirty="0" smtClean="0"/>
              <a:t>6</a:t>
            </a:r>
            <a:r>
              <a:rPr lang="en-US" dirty="0" smtClean="0"/>
              <a:t>H</a:t>
            </a:r>
            <a:r>
              <a:rPr lang="en-US" baseline="-25000" dirty="0" smtClean="0"/>
              <a:t>12</a:t>
            </a:r>
            <a:r>
              <a:rPr lang="en-US" dirty="0" smtClean="0"/>
              <a:t>O</a:t>
            </a:r>
            <a:r>
              <a:rPr lang="en-US" baseline="-25000" dirty="0" smtClean="0"/>
              <a:t>6</a:t>
            </a:r>
          </a:p>
          <a:p>
            <a:pPr marL="342900" indent="-342900">
              <a:buAutoNum type="alphaLcPeriod"/>
            </a:pPr>
            <a:r>
              <a:rPr lang="en-US" dirty="0"/>
              <a:t>s</a:t>
            </a:r>
            <a:r>
              <a:rPr lang="en-US" dirty="0" smtClean="0"/>
              <a:t>ucrose C</a:t>
            </a:r>
            <a:r>
              <a:rPr lang="en-US" baseline="-25000" dirty="0" smtClean="0"/>
              <a:t>12</a:t>
            </a:r>
            <a:r>
              <a:rPr lang="en-US" dirty="0" smtClean="0"/>
              <a:t>H</a:t>
            </a:r>
            <a:r>
              <a:rPr lang="en-US" baseline="-25000" dirty="0" smtClean="0"/>
              <a:t>22</a:t>
            </a:r>
            <a:r>
              <a:rPr lang="en-US" dirty="0" smtClean="0"/>
              <a:t>O</a:t>
            </a:r>
            <a:r>
              <a:rPr lang="en-US" baseline="-25000" dirty="0" smtClean="0"/>
              <a:t>11</a:t>
            </a:r>
          </a:p>
          <a:p>
            <a:pPr marL="342900" indent="-342900">
              <a:buAutoNum type="alphaLcPeriod"/>
            </a:pPr>
            <a:endParaRPr lang="en-US" dirty="0"/>
          </a:p>
        </p:txBody>
      </p:sp>
      <p:sp>
        <p:nvSpPr>
          <p:cNvPr id="7" name="Frame 6"/>
          <p:cNvSpPr/>
          <p:nvPr/>
        </p:nvSpPr>
        <p:spPr>
          <a:xfrm>
            <a:off x="239706" y="3648723"/>
            <a:ext cx="7474998" cy="355107"/>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050595" y="3667781"/>
            <a:ext cx="4664110" cy="338554"/>
          </a:xfrm>
          <a:prstGeom prst="rect">
            <a:avLst/>
          </a:prstGeom>
          <a:noFill/>
        </p:spPr>
        <p:txBody>
          <a:bodyPr wrap="square" rtlCol="0">
            <a:spAutoFit/>
          </a:bodyPr>
          <a:lstStyle/>
          <a:p>
            <a:pPr lvl="0"/>
            <a:r>
              <a:rPr lang="en-US" sz="1600" dirty="0" smtClean="0">
                <a:solidFill>
                  <a:prstClr val="white"/>
                </a:solidFill>
              </a:rPr>
              <a:t>a. Is the only </a:t>
            </a:r>
            <a:r>
              <a:rPr lang="en-US" sz="1600" dirty="0" smtClean="0">
                <a:solidFill>
                  <a:schemeClr val="bg1"/>
                </a:solidFill>
              </a:rPr>
              <a:t>option </a:t>
            </a:r>
            <a:r>
              <a:rPr lang="en-US" sz="1600" dirty="0">
                <a:solidFill>
                  <a:schemeClr val="bg1"/>
                </a:solidFill>
              </a:rPr>
              <a:t>with a %O lower than 49.7%</a:t>
            </a:r>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195118272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1"/>
            <a:ext cx="7556313" cy="1149861"/>
          </a:xfrm>
        </p:spPr>
        <p:txBody>
          <a:bodyPr/>
          <a:lstStyle/>
          <a:p>
            <a:r>
              <a:rPr lang="en-US" dirty="0" smtClean="0"/>
              <a:t>Electronic Structure of the Atom: Electron Configurations</a:t>
            </a:r>
            <a:endParaRPr lang="en-US" dirty="0"/>
          </a:p>
        </p:txBody>
      </p:sp>
      <p:pic>
        <p:nvPicPr>
          <p:cNvPr id="10" name="Content Placeholder 9" descr="Electron Config 1-11.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597" b="-644"/>
          <a:stretch/>
        </p:blipFill>
        <p:spPr>
          <a:xfrm>
            <a:off x="280988" y="1470526"/>
            <a:ext cx="3875087" cy="3449206"/>
          </a:xfrm>
        </p:spPr>
      </p:pic>
      <p:sp>
        <p:nvSpPr>
          <p:cNvPr id="6" name="Content Placeholder 5"/>
          <p:cNvSpPr>
            <a:spLocks noGrp="1"/>
          </p:cNvSpPr>
          <p:nvPr>
            <p:ph sz="half" idx="2"/>
          </p:nvPr>
        </p:nvSpPr>
        <p:spPr>
          <a:xfrm>
            <a:off x="4399878" y="1470526"/>
            <a:ext cx="3959646" cy="4959685"/>
          </a:xfrm>
        </p:spPr>
        <p:txBody>
          <a:bodyPr/>
          <a:lstStyle/>
          <a:p>
            <a:r>
              <a:rPr lang="en-US" dirty="0" smtClean="0"/>
              <a:t>Electrons in occupy orbitals whose energy level depends on the nuclear charge and average distance to the nucleus</a:t>
            </a:r>
          </a:p>
          <a:p>
            <a:pPr>
              <a:spcBef>
                <a:spcPts val="0"/>
              </a:spcBef>
            </a:pPr>
            <a:r>
              <a:rPr lang="en-US" dirty="0" smtClean="0"/>
              <a:t>Electron configurations &amp; orbital diagrams indicate the arrangement of electrons with the lowest energy (most stable):</a:t>
            </a:r>
          </a:p>
          <a:p>
            <a:pPr lvl="1">
              <a:spcBef>
                <a:spcPts val="0"/>
              </a:spcBef>
            </a:pPr>
            <a:r>
              <a:rPr lang="en-US" dirty="0" smtClean="0"/>
              <a:t>Electrons occupy lowest available energy levels</a:t>
            </a:r>
          </a:p>
          <a:p>
            <a:pPr lvl="1">
              <a:spcBef>
                <a:spcPts val="0"/>
              </a:spcBef>
            </a:pPr>
            <a:r>
              <a:rPr lang="en-US" dirty="0" smtClean="0"/>
              <a:t>A maximum of two electrons may occupy an energy level</a:t>
            </a:r>
          </a:p>
          <a:p>
            <a:pPr lvl="2">
              <a:spcBef>
                <a:spcPts val="0"/>
              </a:spcBef>
            </a:pPr>
            <a:r>
              <a:rPr lang="en-US" dirty="0" smtClean="0"/>
              <a:t>Each must have opposite spin (±½)</a:t>
            </a:r>
          </a:p>
          <a:p>
            <a:pPr lvl="1">
              <a:spcBef>
                <a:spcPts val="0"/>
              </a:spcBef>
            </a:pPr>
            <a:r>
              <a:rPr lang="en-US" dirty="0" smtClean="0"/>
              <a:t>In orbitals of equal energy, electrons maximize parallel unpaired spins</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20618"/>
            <a:ext cx="9144000" cy="646331"/>
          </a:xfrm>
          <a:prstGeom prst="rect">
            <a:avLst/>
          </a:prstGeom>
          <a:noFill/>
        </p:spPr>
        <p:txBody>
          <a:bodyPr wrap="square" rtlCol="0">
            <a:spAutoFit/>
          </a:bodyPr>
          <a:lstStyle/>
          <a:p>
            <a:r>
              <a:rPr lang="en-US" dirty="0"/>
              <a:t>LO 1.5: </a:t>
            </a:r>
            <a:r>
              <a:rPr lang="en-US" dirty="0" smtClean="0"/>
              <a:t> The student is able to explain the distribution of electrons in an atom or ion based upon data.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2" name="Picture 11" descr="Si Electron Config Questi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000" y="1066800"/>
            <a:ext cx="7345782" cy="47218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3" name="Rounded Rectangle 12"/>
          <p:cNvSpPr/>
          <p:nvPr/>
        </p:nvSpPr>
        <p:spPr>
          <a:xfrm>
            <a:off x="889000" y="4675909"/>
            <a:ext cx="7361570" cy="111274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1657133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0" nodeType="clickEffect">
                                  <p:stCondLst>
                                    <p:cond delay="0"/>
                                  </p:stCondLst>
                                  <p:childTnLst>
                                    <p:animEffect transition="out" filter="circle(out)">
                                      <p:cBhvr>
                                        <p:cTn id="14" dur="2000"/>
                                        <p:tgtEl>
                                          <p:spTgt spid="13"/>
                                        </p:tgtEl>
                                      </p:cBhvr>
                                    </p:animEffect>
                                    <p:set>
                                      <p:cBhvr>
                                        <p:cTn id="15"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1"/>
            <a:ext cx="7556313" cy="1149861"/>
          </a:xfrm>
        </p:spPr>
        <p:txBody>
          <a:bodyPr/>
          <a:lstStyle/>
          <a:p>
            <a:r>
              <a:rPr lang="en-US" dirty="0"/>
              <a:t>Electronic Structure of the Atom: </a:t>
            </a:r>
            <a:r>
              <a:rPr lang="en-US" dirty="0" smtClean="0"/>
              <a:t/>
            </a:r>
            <a:br>
              <a:rPr lang="en-US" dirty="0" smtClean="0"/>
            </a:br>
            <a:r>
              <a:rPr lang="en-US" dirty="0" smtClean="0"/>
              <a:t>1</a:t>
            </a:r>
            <a:r>
              <a:rPr lang="en-US" baseline="30000" dirty="0" smtClean="0"/>
              <a:t>st</a:t>
            </a:r>
            <a:r>
              <a:rPr lang="en-US" dirty="0" smtClean="0"/>
              <a:t> Ionization Energy</a:t>
            </a:r>
            <a:endParaRPr lang="en-US" dirty="0"/>
          </a:p>
        </p:txBody>
      </p:sp>
      <p:pic>
        <p:nvPicPr>
          <p:cNvPr id="3" name="Content Placeholder 2" descr="P Table Ionization Energy.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601" b="-601"/>
          <a:stretch/>
        </p:blipFill>
        <p:spPr>
          <a:xfrm>
            <a:off x="127768" y="1470526"/>
            <a:ext cx="4382947" cy="2972383"/>
          </a:xfrm>
        </p:spPr>
      </p:pic>
      <p:sp>
        <p:nvSpPr>
          <p:cNvPr id="6" name="Content Placeholder 5"/>
          <p:cNvSpPr>
            <a:spLocks noGrp="1"/>
          </p:cNvSpPr>
          <p:nvPr>
            <p:ph sz="half" idx="2"/>
          </p:nvPr>
        </p:nvSpPr>
        <p:spPr>
          <a:xfrm>
            <a:off x="4399878" y="1470526"/>
            <a:ext cx="4008965" cy="4959685"/>
          </a:xfrm>
        </p:spPr>
        <p:txBody>
          <a:bodyPr/>
          <a:lstStyle/>
          <a:p>
            <a:r>
              <a:rPr lang="en-US" dirty="0"/>
              <a:t>1</a:t>
            </a:r>
            <a:r>
              <a:rPr lang="en-US" baseline="30000" dirty="0"/>
              <a:t>st</a:t>
            </a:r>
            <a:r>
              <a:rPr lang="en-US" dirty="0"/>
              <a:t> Ionization Energy Energy (IE) indicates the strength of the coulombic attraction of the outermost, easiest to remove, electron to the </a:t>
            </a:r>
            <a:r>
              <a:rPr lang="en-US" dirty="0" smtClean="0"/>
              <a:t>nucleus:</a:t>
            </a:r>
          </a:p>
          <a:p>
            <a:pPr marL="0" indent="0" algn="ctr">
              <a:spcBef>
                <a:spcPts val="800"/>
              </a:spcBef>
              <a:buNone/>
            </a:pPr>
            <a:r>
              <a:rPr lang="en-US" dirty="0" smtClean="0"/>
              <a:t>X(g) + IE             X</a:t>
            </a:r>
            <a:r>
              <a:rPr lang="en-US" baseline="30000" dirty="0" smtClean="0"/>
              <a:t>+</a:t>
            </a:r>
            <a:r>
              <a:rPr lang="en-US" dirty="0" smtClean="0"/>
              <a:t>(g) + e</a:t>
            </a:r>
            <a:r>
              <a:rPr lang="en-US" baseline="30000" dirty="0" smtClean="0"/>
              <a:t>–</a:t>
            </a:r>
            <a:endParaRPr lang="en-US" dirty="0" smtClean="0"/>
          </a:p>
          <a:p>
            <a:pPr lvl="1"/>
            <a:r>
              <a:rPr lang="en-US" dirty="0" smtClean="0"/>
              <a:t>1</a:t>
            </a:r>
            <a:r>
              <a:rPr lang="en-US" baseline="30000" dirty="0" smtClean="0"/>
              <a:t>st</a:t>
            </a:r>
            <a:r>
              <a:rPr lang="en-US" dirty="0" smtClean="0"/>
              <a:t> IE generally increases across a period and decreases down a group</a:t>
            </a:r>
          </a:p>
          <a:p>
            <a:pPr lvl="2"/>
            <a:r>
              <a:rPr lang="en-US" dirty="0" smtClean="0"/>
              <a:t>IE generally increases as #protons increases in same energy level</a:t>
            </a:r>
          </a:p>
          <a:p>
            <a:pPr lvl="2"/>
            <a:r>
              <a:rPr lang="en-US" dirty="0" smtClean="0"/>
              <a:t>IE decreases as e</a:t>
            </a:r>
            <a:r>
              <a:rPr lang="en-US" baseline="30000" dirty="0" smtClean="0"/>
              <a:t>–</a:t>
            </a:r>
            <a:r>
              <a:rPr lang="en-US" dirty="0" smtClean="0"/>
              <a:t> in higher energy level: increased shielding, e</a:t>
            </a:r>
            <a:r>
              <a:rPr lang="en-US" baseline="30000" dirty="0" smtClean="0"/>
              <a:t>–</a:t>
            </a:r>
            <a:r>
              <a:rPr lang="en-US" dirty="0" smtClean="0"/>
              <a:t> farther from nucleus</a:t>
            </a: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183631"/>
            <a:ext cx="9144000" cy="646331"/>
          </a:xfrm>
          <a:prstGeom prst="rect">
            <a:avLst/>
          </a:prstGeom>
          <a:noFill/>
        </p:spPr>
        <p:txBody>
          <a:bodyPr wrap="square" rtlCol="0">
            <a:spAutoFit/>
          </a:bodyPr>
          <a:lstStyle/>
          <a:p>
            <a:r>
              <a:rPr lang="en-US" dirty="0"/>
              <a:t>LO 1.6: </a:t>
            </a:r>
            <a:r>
              <a:rPr lang="en-US" dirty="0" smtClean="0"/>
              <a:t> The </a:t>
            </a:r>
            <a:r>
              <a:rPr lang="en-US" dirty="0"/>
              <a:t>student is able to analyze data relating to electron energies for patterns and relationships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4"/>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5"/>
              </a:rPr>
              <a:t>Video</a:t>
            </a:r>
            <a:endParaRPr lang="en-US" dirty="0"/>
          </a:p>
        </p:txBody>
      </p:sp>
      <p:cxnSp>
        <p:nvCxnSpPr>
          <p:cNvPr id="15" name="Straight Arrow Connector 14"/>
          <p:cNvCxnSpPr/>
          <p:nvPr/>
        </p:nvCxnSpPr>
        <p:spPr>
          <a:xfrm>
            <a:off x="6107545" y="3151909"/>
            <a:ext cx="519546" cy="0"/>
          </a:xfrm>
          <a:prstGeom prst="straightConnector1">
            <a:avLst/>
          </a:prstGeom>
          <a:ln>
            <a:solidFill>
              <a:schemeClr val="tx1"/>
            </a:solidFill>
            <a:tailEnd type="stealth" w="med" len="lg"/>
          </a:ln>
        </p:spPr>
        <p:style>
          <a:lnRef idx="2">
            <a:schemeClr val="accent1"/>
          </a:lnRef>
          <a:fillRef idx="0">
            <a:schemeClr val="accent1"/>
          </a:fillRef>
          <a:effectRef idx="1">
            <a:schemeClr val="accent1"/>
          </a:effectRef>
          <a:fontRef idx="minor">
            <a:schemeClr val="tx1"/>
          </a:fontRef>
        </p:style>
      </p:cxnSp>
      <p:pic>
        <p:nvPicPr>
          <p:cNvPr id="16" name="Picture 15" descr="General IE Trends Ques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053" y="1816854"/>
            <a:ext cx="6859529" cy="326615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7" name="Rounded Rectangle 16"/>
          <p:cNvSpPr/>
          <p:nvPr/>
        </p:nvSpPr>
        <p:spPr>
          <a:xfrm>
            <a:off x="1214699" y="3493042"/>
            <a:ext cx="6840088" cy="158996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2191253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0" nodeType="clickEffect">
                                  <p:stCondLst>
                                    <p:cond delay="0"/>
                                  </p:stCondLst>
                                  <p:childTnLst>
                                    <p:animEffect transition="out" filter="circle(out)">
                                      <p:cBhvr>
                                        <p:cTn id="14" dur="2000"/>
                                        <p:tgtEl>
                                          <p:spTgt spid="17"/>
                                        </p:tgtEl>
                                      </p:cBhvr>
                                    </p:animEffect>
                                    <p:set>
                                      <p:cBhvr>
                                        <p:cTn id="15"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818</TotalTime>
  <Words>555</Words>
  <Application>Microsoft Macintosh PowerPoint</Application>
  <PresentationFormat>On-screen Show (4:3)</PresentationFormat>
  <Paragraphs>53</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Advantage</vt:lpstr>
      <vt:lpstr>AP Chemistry Exam Review </vt:lpstr>
      <vt:lpstr>Big Idea #1</vt:lpstr>
      <vt:lpstr>Composition of Pure Substances and/or Mixtures</vt:lpstr>
      <vt:lpstr>Identifying Purity of a Substance</vt:lpstr>
      <vt:lpstr>Electronic Structure of the Atom: Electron Configurations</vt:lpstr>
      <vt:lpstr>Electronic Structure of the Atom:  1st Ionization Energy</vt:lpstr>
    </vt:vector>
  </TitlesOfParts>
  <Company>bartow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 </dc:title>
  <dc:creator>Freeman, Brandie</dc:creator>
  <cp:lastModifiedBy>Lauren Clark</cp:lastModifiedBy>
  <cp:revision>68</cp:revision>
  <dcterms:created xsi:type="dcterms:W3CDTF">2016-03-26T15:33:54Z</dcterms:created>
  <dcterms:modified xsi:type="dcterms:W3CDTF">2016-04-21T18:04:17Z</dcterms:modified>
</cp:coreProperties>
</file>