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3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3800-8916-F140-95B1-49A008C3529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6326-D8AF-BA4F-8E0F-69FAFB59A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C043-05BC-984D-B00A-4DB4E5D38E03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4560C9C-2EFA-F54B-A3A4-5B6436824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D5DD-F3BC-CE42-AF31-620CA41BB52D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080B-9B2B-6643-8860-B721EDB86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://www.slideshare.net/brockbanks12/ch-5-lecture" TargetMode="External"/><Relationship Id="rId5" Type="http://schemas.openxmlformats.org/officeDocument/2006/relationships/hyperlink" Target="https://www.youtube.com/watch?v=S6UQX7ZdkT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Core/Analytical_Chemistry/Analytical_Chemistry_2.0/08:_Gravimetric_Methods/8B:_Precipitation_Gravimetry" TargetMode="External"/><Relationship Id="rId4" Type="http://schemas.openxmlformats.org/officeDocument/2006/relationships/hyperlink" Target="https://www.khanacademy.org/science/chemistry/chemical-reactions-stoichiome/limiting-reagent-stoichiometry/a/gravimetric-analysis-and-precipitation-gravimetry" TargetMode="External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hyperlink" Target="https://groups.chem.ubc.ca/courseware/pH/section15/index.html" TargetMode="External"/><Relationship Id="rId5" Type="http://schemas.openxmlformats.org/officeDocument/2006/relationships/hyperlink" Target="http://group.chem.iastate.edu/Greenbowe/sections/projectfolder/flashfiles/stoichiometry/acid_base.html" TargetMode="External"/><Relationship Id="rId6" Type="http://schemas.openxmlformats.org/officeDocument/2006/relationships/image" Target="../media/image20.gi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VUtpdK7xw&amp;nohtml5=False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wapchem.wikispaces.com/22.1+Periodic+Trends+and+Chemical+Reac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blue.com/notes/note/n/acidic-and-basic-oxides-on-the-periodic-table/deck/5945794" TargetMode="External"/><Relationship Id="rId4" Type="http://schemas.openxmlformats.org/officeDocument/2006/relationships/hyperlink" Target="ww.youtube.com/watch?v=JW024hpjjBQ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gician.ucsd.edu/Essentials_2/WebBook2ch3.html" TargetMode="External"/><Relationship Id="rId4" Type="http://schemas.openxmlformats.org/officeDocument/2006/relationships/hyperlink" Target="https://www.youtube.com/watch?v=accyCUzasa0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xq3piGJg@1.7:L6BY_xzt@5/Electron-Shell-Model-of-an-Ato" TargetMode="External"/><Relationship Id="rId4" Type="http://schemas.openxmlformats.org/officeDocument/2006/relationships/hyperlink" Target="https://www.youtube.com/watch?v=2AFPfg0Como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webbook.nist.gov/cgi/cbook.cgi?Spec=C7726956&amp;Index=0&amp;Type=Mass&amp;Large=on" TargetMode="External"/><Relationship Id="rId6" Type="http://schemas.openxmlformats.org/officeDocument/2006/relationships/hyperlink" Target="https://www.youtube.com/watch?v=xirPkCI1sMA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lsbu.ac.uk/water/water_vibrational_spectrum.html" TargetMode="External"/><Relationship Id="rId4" Type="http://schemas.openxmlformats.org/officeDocument/2006/relationships/hyperlink" Target="https://www.youtube.com/watch?v=xITzGUjongU" TargetMode="External"/><Relationship Id="rId5" Type="http://schemas.openxmlformats.org/officeDocument/2006/relationships/hyperlink" Target="https://www.youtube.com/watch?v=jVc-Kc5KMu4" TargetMode="External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hyperlink" Target="http://www.globisens.net/sites/default/files/docs/sample-activities/PDF%20versions/lambertbeerlaw.pdf" TargetMode="External"/><Relationship Id="rId6" Type="http://schemas.openxmlformats.org/officeDocument/2006/relationships/hyperlink" Target="https://www.youtube.com/watch?v=0-lKTiQT0WE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schools.com/notes/ap_chemistry/conservation_of_matter_and_gravimetric_analysis/" TargetMode="External"/><Relationship Id="rId4" Type="http://schemas.openxmlformats.org/officeDocument/2006/relationships/hyperlink" Target="https://www.khanacademy.org/science/chemistry/chemical-reactions-stoichiome/stoichiometry-ideal/v/stoichiometry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95" y="1168906"/>
            <a:ext cx="6936323" cy="50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43877" y="118486"/>
            <a:ext cx="8408849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00" dirty="0"/>
              <a:t>Use Mole Ratio in balanced equation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calculate moles of </a:t>
            </a:r>
            <a:r>
              <a:rPr lang="en-US" sz="3200" dirty="0" smtClean="0"/>
              <a:t>unknown </a:t>
            </a:r>
            <a:r>
              <a:rPr lang="en-US" sz="3200" dirty="0"/>
              <a:t>substance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097582" y="-32652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Source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0" y="6257671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LO1.18: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Apply the conservation of atoms to the rearrangement of atoms in various processes.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813287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5"/>
              </a:rPr>
              <a:t>Video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18959513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/>
              <a:t>Gravimetric Analysis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01249" y="1147604"/>
            <a:ext cx="4357200" cy="41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/>
              <a:t>Buchner Filtration Apparatus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4902923" y="1914911"/>
            <a:ext cx="4356667" cy="3978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/>
              <a:t>How much </a:t>
            </a:r>
            <a:r>
              <a:rPr lang="en-US" sz="2400" b="1" dirty="0" smtClean="0"/>
              <a:t>lead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 smtClean="0"/>
              <a:t> (</a:t>
            </a:r>
            <a:r>
              <a:rPr lang="en-US" sz="2400" b="1" dirty="0"/>
              <a:t>Pb</a:t>
            </a:r>
            <a:r>
              <a:rPr lang="en-US" sz="2400" b="1" baseline="30000" dirty="0"/>
              <a:t>2+</a:t>
            </a:r>
            <a:r>
              <a:rPr lang="en-US" sz="2400" b="1" dirty="0" smtClean="0"/>
              <a:t>)  </a:t>
            </a:r>
            <a:r>
              <a:rPr lang="en-US" sz="2400" b="1" dirty="0"/>
              <a:t>in water?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200" b="1" dirty="0" smtClean="0"/>
              <a:t>Pb</a:t>
            </a:r>
            <a:r>
              <a:rPr lang="en-US" sz="2200" b="1" baseline="30000" dirty="0" smtClean="0"/>
              <a:t>2+</a:t>
            </a:r>
            <a:r>
              <a:rPr lang="en-US" sz="2200" b="1" dirty="0" smtClean="0"/>
              <a:t>(</a:t>
            </a:r>
            <a:r>
              <a:rPr lang="en-US" sz="2200" b="1" dirty="0" err="1"/>
              <a:t>aq</a:t>
            </a:r>
            <a:r>
              <a:rPr lang="en-US" sz="2200" b="1" dirty="0"/>
              <a:t>) </a:t>
            </a:r>
            <a:r>
              <a:rPr lang="en-US" sz="2200" b="1" dirty="0" smtClean="0"/>
              <a:t>+ </a:t>
            </a:r>
            <a:r>
              <a:rPr lang="en-US" sz="2200" b="1" dirty="0"/>
              <a:t>2Cl</a:t>
            </a:r>
            <a:r>
              <a:rPr lang="en-US" sz="2200" b="1" baseline="30000" dirty="0"/>
              <a:t>-</a:t>
            </a:r>
            <a:r>
              <a:rPr lang="en-US" sz="2200" b="1" dirty="0"/>
              <a:t>(</a:t>
            </a:r>
            <a:r>
              <a:rPr lang="en-US" sz="2200" b="1" dirty="0" err="1"/>
              <a:t>aq</a:t>
            </a:r>
            <a:r>
              <a:rPr lang="en-US" sz="2200" b="1" dirty="0"/>
              <a:t>) → PbCl</a:t>
            </a:r>
            <a:r>
              <a:rPr lang="en-US" sz="2200" b="1" baseline="-25000" dirty="0"/>
              <a:t>2</a:t>
            </a:r>
            <a:r>
              <a:rPr lang="en-US" sz="2200" b="1" dirty="0"/>
              <a:t> (s)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By adding excess </a:t>
            </a:r>
            <a:r>
              <a:rPr lang="en-US" dirty="0" err="1"/>
              <a:t>Cl</a:t>
            </a:r>
            <a:r>
              <a:rPr lang="en-US" dirty="0"/>
              <a:t>- to the sample, all of the Pb</a:t>
            </a:r>
            <a:r>
              <a:rPr lang="en-US" baseline="30000" dirty="0"/>
              <a:t>2+</a:t>
            </a:r>
            <a:r>
              <a:rPr lang="en-US" dirty="0"/>
              <a:t> will precipitate as PbCl</a:t>
            </a:r>
            <a:r>
              <a:rPr lang="en-US" baseline="-25000" dirty="0"/>
              <a:t>2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Solid product is filtered using a Buchner Filter and then dried to remove all water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Mass of PbCl</a:t>
            </a:r>
            <a:r>
              <a:rPr lang="en-US" baseline="-25000" dirty="0"/>
              <a:t>2</a:t>
            </a:r>
            <a:r>
              <a:rPr lang="en-US" dirty="0"/>
              <a:t>is then determined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can be used to calculate the original amount of lead in the water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</p:txBody>
      </p:sp>
      <p:sp>
        <p:nvSpPr>
          <p:cNvPr id="333" name="Shape 333"/>
          <p:cNvSpPr txBox="1"/>
          <p:nvPr/>
        </p:nvSpPr>
        <p:spPr>
          <a:xfrm>
            <a:off x="8097582" y="-32652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0" y="610713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1.19: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Design and/or interpret data from, an experiment that uses gravimetric analysis to determine the the concentration of an </a:t>
            </a:r>
            <a:r>
              <a:rPr lang="en-US" sz="1800" dirty="0" err="1">
                <a:solidFill>
                  <a:schemeClr val="dk1"/>
                </a:solidFill>
                <a:ea typeface="Rokkitt"/>
                <a:cs typeface="Rokkitt"/>
                <a:sym typeface="Rokkitt"/>
              </a:rPr>
              <a:t>analyte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 in a solution.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815753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4"/>
              </a:rPr>
              <a:t>Video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pic>
        <p:nvPicPr>
          <p:cNvPr id="336" name="Shape 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186153"/>
            <a:ext cx="4902924" cy="310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19388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232" y="1730550"/>
            <a:ext cx="4714477" cy="40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98524" y="2004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Using titrations to determine concentration of an </a:t>
            </a:r>
            <a:r>
              <a:rPr lang="en-US" dirty="0" err="1"/>
              <a:t>analyte</a:t>
            </a:r>
            <a:endParaRPr lang="en-US" dirty="0"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2568398" y="5523386"/>
            <a:ext cx="5626311" cy="696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</p:txBody>
      </p:sp>
      <p:sp>
        <p:nvSpPr>
          <p:cNvPr id="344" name="Shape 344"/>
          <p:cNvSpPr txBox="1"/>
          <p:nvPr/>
        </p:nvSpPr>
        <p:spPr>
          <a:xfrm>
            <a:off x="8097582" y="-32652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Source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0" y="6168776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LO1.20: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Design and/or interpret data from an experiment that uses titration to determine the concentration of an </a:t>
            </a:r>
            <a:r>
              <a:rPr lang="en-US" sz="1800" dirty="0" err="1">
                <a:solidFill>
                  <a:schemeClr val="dk1"/>
                </a:solidFill>
                <a:ea typeface="Rokkitt"/>
                <a:cs typeface="Rokkitt"/>
                <a:sym typeface="Rokkitt"/>
              </a:rPr>
              <a:t>analyte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 in a solution.	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815753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5"/>
              </a:rPr>
              <a:t>Video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8647" y="1341076"/>
            <a:ext cx="365760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197280" y="4957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Clr>
                <a:schemeClr val="accent1"/>
              </a:buClr>
              <a:buSzPct val="75000"/>
            </a:pPr>
            <a:endParaRPr lang="en-US" dirty="0"/>
          </a:p>
          <a:p>
            <a:pPr lvl="0" indent="-85725" algn="ctr">
              <a:buClr>
                <a:schemeClr val="accent1"/>
              </a:buClr>
              <a:buSzPct val="75000"/>
            </a:pPr>
            <a:r>
              <a:rPr lang="en-US" dirty="0"/>
              <a:t>At the equivalence point, the stoichiometric molar ratio is reached</a:t>
            </a:r>
          </a:p>
        </p:txBody>
      </p:sp>
      <p:pic>
        <p:nvPicPr>
          <p:cNvPr id="3" name="Picture 2" descr="Screen Shot 2016-04-07 at 8.26.5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02" y="106018"/>
            <a:ext cx="6388959" cy="66780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553542" y="5629724"/>
            <a:ext cx="6004555" cy="112502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lick reveals answer and explanation.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44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0726"/>
            <a:ext cx="7556313" cy="1116106"/>
          </a:xfrm>
        </p:spPr>
        <p:txBody>
          <a:bodyPr/>
          <a:lstStyle/>
          <a:p>
            <a:r>
              <a:rPr lang="en-US" dirty="0"/>
              <a:t>Chemical Reactivity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54" y="622606"/>
            <a:ext cx="6461848" cy="589618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Using Trends</a:t>
            </a:r>
          </a:p>
          <a:p>
            <a:r>
              <a:rPr lang="en-US" dirty="0"/>
              <a:t>Nonmetals have higher </a:t>
            </a:r>
            <a:r>
              <a:rPr lang="en-US" dirty="0" err="1"/>
              <a:t>electronegativities</a:t>
            </a:r>
            <a:r>
              <a:rPr lang="en-US" dirty="0"/>
              <a:t> than metals --&gt; causes the formation of ionic solids</a:t>
            </a:r>
          </a:p>
          <a:p>
            <a:r>
              <a:rPr lang="en-US" dirty="0"/>
              <a:t>Compounds formed between nonmetals are </a:t>
            </a:r>
            <a:r>
              <a:rPr lang="en-US" b="1" dirty="0"/>
              <a:t>molecular</a:t>
            </a:r>
            <a:endParaRPr lang="en-US" dirty="0"/>
          </a:p>
          <a:p>
            <a:pPr lvl="1"/>
            <a:r>
              <a:rPr lang="en-US" dirty="0"/>
              <a:t>Usually gases, liquids, or volatile solids at room temperature</a:t>
            </a:r>
          </a:p>
          <a:p>
            <a:r>
              <a:rPr lang="en-US" dirty="0"/>
              <a:t>Elements in the 3rd period and below can accommodate a larger number of bonds</a:t>
            </a:r>
          </a:p>
          <a:p>
            <a:r>
              <a:rPr lang="en-US" dirty="0"/>
              <a:t>The first element in a group </a:t>
            </a:r>
            <a:r>
              <a:rPr lang="en-US" dirty="0" smtClean="0"/>
              <a:t>(</a:t>
            </a:r>
            <a:r>
              <a:rPr lang="en-US" dirty="0"/>
              <a:t>upper most element of a group) forms pi bonds more easily (most significant in 2nd row, non-metals)</a:t>
            </a:r>
          </a:p>
          <a:p>
            <a:pPr lvl="1"/>
            <a:r>
              <a:rPr lang="en-US" dirty="0"/>
              <a:t>Accounts for stronger bonds in molecules containing these elements</a:t>
            </a:r>
          </a:p>
          <a:p>
            <a:pPr lvl="1"/>
            <a:r>
              <a:rPr lang="en-US" dirty="0"/>
              <a:t>Major factor in determining the structures of compounds formed from these elements</a:t>
            </a:r>
          </a:p>
          <a:p>
            <a:r>
              <a:rPr lang="en-US" dirty="0"/>
              <a:t>Elements in periods 3-6 tend to form only single bonds</a:t>
            </a:r>
          </a:p>
          <a:p>
            <a:r>
              <a:rPr lang="en-US" dirty="0"/>
              <a:t>Reactivity tends to increase as you go down a </a:t>
            </a:r>
            <a:r>
              <a:rPr lang="en-US" dirty="0" smtClean="0"/>
              <a:t>group for metals and up a group for non-metals.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116570" y="6233130"/>
            <a:ext cx="893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L.O. </a:t>
            </a:r>
            <a:r>
              <a:rPr lang="en-US" dirty="0" smtClean="0"/>
              <a:t>1.10: </a:t>
            </a:r>
            <a:r>
              <a:rPr lang="en-US" dirty="0"/>
              <a:t>Students can justify with evidence the arrangement of the periodic table and can apply periodic properties to chemical reactivity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6837" y="-74712"/>
            <a:ext cx="111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</a:t>
            </a:r>
            <a:r>
              <a:rPr lang="en-US" dirty="0" smtClean="0">
                <a:hlinkClick r:id="rId2"/>
              </a:rPr>
              <a:t>ource</a:t>
            </a:r>
            <a:endParaRPr lang="en-US" dirty="0"/>
          </a:p>
        </p:txBody>
      </p:sp>
      <p:sp>
        <p:nvSpPr>
          <p:cNvPr id="8" name="Shape 335"/>
          <p:cNvSpPr txBox="1"/>
          <p:nvPr/>
        </p:nvSpPr>
        <p:spPr>
          <a:xfrm>
            <a:off x="815753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3"/>
              </a:rPr>
              <a:t>Video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pic>
        <p:nvPicPr>
          <p:cNvPr id="4" name="Picture 3" descr="Screen Shot 2016-04-09 at 3.36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02" y="2369287"/>
            <a:ext cx="2215211" cy="237496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80162" y="910318"/>
            <a:ext cx="4006702" cy="4406714"/>
          </a:xfrm>
          <a:prstGeom prst="rect">
            <a:avLst/>
          </a:prstGeom>
          <a:ln w="149225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46) Of the elements below, __________ is the most chemically reactive.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A) sodium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B) barium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C) calcium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D) cesium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E) magnesium</a:t>
            </a:r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2229264" y="4333335"/>
            <a:ext cx="1543511" cy="41091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98524" y="1737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Chemical Properties within a Group and across a Period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12725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5154600" y="1191406"/>
            <a:ext cx="3915522" cy="46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Group 1 metals more </a:t>
            </a:r>
            <a:endParaRPr lang="en-US" dirty="0" smtClean="0"/>
          </a:p>
          <a:p>
            <a:pPr lvl="0" indent="0" rtl="0">
              <a:spcBef>
                <a:spcPts val="0"/>
              </a:spcBef>
              <a:buNone/>
            </a:pPr>
            <a:r>
              <a:rPr lang="en-US" dirty="0" smtClean="0"/>
              <a:t>reactive </a:t>
            </a:r>
            <a:r>
              <a:rPr lang="en-US" dirty="0"/>
              <a:t>than group 2 </a:t>
            </a:r>
            <a:endParaRPr lang="en-US" dirty="0" smtClean="0"/>
          </a:p>
          <a:p>
            <a:pPr lvl="0" indent="0" rtl="0">
              <a:spcBef>
                <a:spcPts val="0"/>
              </a:spcBef>
              <a:buNone/>
            </a:pPr>
            <a:r>
              <a:rPr lang="en-US" dirty="0" smtClean="0"/>
              <a:t>metals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Reactivity increases as you go down a group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Metals on left form basic oxides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Ex.  Na</a:t>
            </a:r>
            <a:r>
              <a:rPr lang="en-US" baseline="-25000" dirty="0"/>
              <a:t>2</a:t>
            </a:r>
            <a:r>
              <a:rPr lang="en-US" dirty="0"/>
              <a:t>O + H</a:t>
            </a:r>
            <a:r>
              <a:rPr lang="en-US" baseline="-25000" dirty="0"/>
              <a:t>2</a:t>
            </a:r>
            <a:r>
              <a:rPr lang="en-US" dirty="0"/>
              <a:t>O → 2 </a:t>
            </a:r>
            <a:r>
              <a:rPr lang="en-US" dirty="0" err="1"/>
              <a:t>NaOH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Nonmetals on right form form acidic oxides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Ex. SO</a:t>
            </a:r>
            <a:r>
              <a:rPr lang="en-US" baseline="-25000" dirty="0"/>
              <a:t>3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→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Elements in the middle, like Al, </a:t>
            </a:r>
            <a:r>
              <a:rPr lang="en-US" dirty="0" err="1"/>
              <a:t>Ga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can behave </a:t>
            </a:r>
            <a:r>
              <a:rPr lang="en-US" dirty="0" err="1"/>
              <a:t>amphoterically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If SiO</a:t>
            </a:r>
            <a:r>
              <a:rPr lang="en-US" baseline="-25000" dirty="0"/>
              <a:t>2</a:t>
            </a:r>
            <a:r>
              <a:rPr lang="en-US" dirty="0"/>
              <a:t> can be a ceramic then SnO</a:t>
            </a:r>
            <a:r>
              <a:rPr lang="en-US" baseline="-25000" dirty="0"/>
              <a:t>2</a:t>
            </a:r>
            <a:r>
              <a:rPr lang="en-US" dirty="0"/>
              <a:t> may be as well since both in the same group</a:t>
            </a:r>
          </a:p>
          <a:p>
            <a:pPr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endParaRPr dirty="0"/>
          </a:p>
        </p:txBody>
      </p:sp>
      <p:sp>
        <p:nvSpPr>
          <p:cNvPr id="225" name="Shape 225"/>
          <p:cNvSpPr txBox="1"/>
          <p:nvPr/>
        </p:nvSpPr>
        <p:spPr>
          <a:xfrm>
            <a:off x="79402" y="6212330"/>
            <a:ext cx="91440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1.11: Analyze data, based on periodicity &amp; properties of binary compounds, to identify patterns &amp; generate hypotheses related to molecular design of compounds 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090622" y="-24659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8199882" y="1788699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4"/>
              </a:rPr>
              <a:t>Video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25" y="1523900"/>
            <a:ext cx="5418550" cy="43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4026" y="5424755"/>
            <a:ext cx="641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>
                <a:latin typeface="Times New Roman"/>
                <a:cs typeface="Times New Roman"/>
              </a:rPr>
              <a:t>attracts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1476" y="5176866"/>
            <a:ext cx="3537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>
                <a:latin typeface="Times"/>
                <a:cs typeface="Times"/>
              </a:rPr>
              <a:t>its</a:t>
            </a:r>
            <a:endParaRPr lang="en-US" sz="1200" dirty="0">
              <a:latin typeface="Times"/>
              <a:cs typeface="Times"/>
            </a:endParaRPr>
          </a:p>
        </p:txBody>
      </p:sp>
      <p:pic>
        <p:nvPicPr>
          <p:cNvPr id="4" name="Picture 3" descr="Screen Shot 2016-04-09 at 3.54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6" y="1110447"/>
            <a:ext cx="8529798" cy="48468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19135" y="4101127"/>
            <a:ext cx="7857649" cy="172914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lick reveals answer and explanation.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298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Classic Shell Model of Atom </a:t>
            </a:r>
            <a:r>
              <a:rPr lang="en-US" dirty="0" err="1"/>
              <a:t>vs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Quantum Mechanical Model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165604" y="1310247"/>
            <a:ext cx="4858149" cy="47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/>
              <a:t>Developed by Schrodinger and the position of an electron is now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represented </a:t>
            </a:r>
            <a:r>
              <a:rPr lang="en-US" dirty="0"/>
              <a:t>by a wave equation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Most </a:t>
            </a:r>
            <a:r>
              <a:rPr lang="en-US" b="1" i="1" dirty="0"/>
              <a:t>probable</a:t>
            </a:r>
            <a:r>
              <a:rPr lang="en-US" dirty="0"/>
              <a:t> place of finding an electron is called an </a:t>
            </a:r>
            <a:r>
              <a:rPr lang="en-US" b="1" dirty="0"/>
              <a:t>ORBITAL</a:t>
            </a:r>
            <a:r>
              <a:rPr lang="en-US" dirty="0"/>
              <a:t> (90% probability)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Each orbital can only hold 2 electrons with opposing spins (S, P, D &amp; F orbitals)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b="1" u="sng" dirty="0"/>
              <a:t>Evidence for this theory: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Work of </a:t>
            </a:r>
            <a:r>
              <a:rPr lang="en-US" dirty="0" err="1"/>
              <a:t>DeBroglie</a:t>
            </a:r>
            <a:r>
              <a:rPr lang="en-US" dirty="0"/>
              <a:t> and </a:t>
            </a:r>
            <a:r>
              <a:rPr lang="en-US" dirty="0" err="1"/>
              <a:t>PLanck</a:t>
            </a:r>
            <a:r>
              <a:rPr lang="en-US" dirty="0"/>
              <a:t> that electron had wavelike characteristics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Heisenberg Uncertainty Principle - impossible to predict exact location of electron- contradicted Bohr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new evidence caused the Shell Theory to be replaced by the Quantum Mechanical Model of the atom</a:t>
            </a:r>
          </a:p>
        </p:txBody>
      </p:sp>
      <p:sp>
        <p:nvSpPr>
          <p:cNvPr id="251" name="Shape 251"/>
          <p:cNvSpPr/>
          <p:nvPr/>
        </p:nvSpPr>
        <p:spPr>
          <a:xfrm>
            <a:off x="328725" y="1383410"/>
            <a:ext cx="3779400" cy="15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1" dirty="0" smtClean="0">
                <a:solidFill>
                  <a:schemeClr val="accent3"/>
                </a:solidFill>
                <a:ea typeface="Rokkitt"/>
                <a:cs typeface="Rokkitt"/>
                <a:sym typeface="Rokkitt"/>
              </a:rPr>
              <a:t>Quantum Mechanical Model</a:t>
            </a:r>
            <a:endParaRPr lang="en-US" sz="3000" b="1" dirty="0">
              <a:solidFill>
                <a:schemeClr val="accent3"/>
              </a:solidFill>
              <a:ea typeface="Rokkitt"/>
              <a:cs typeface="Rokkitt"/>
              <a:sym typeface="Rokkitt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0" y="6223928"/>
            <a:ext cx="9144000" cy="57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1.12: </a:t>
            </a: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Explain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why data suggests (or not) the need to refine a model from a classical shell model with the quantum mechanical model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963964" y="-32650"/>
            <a:ext cx="103671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u="sng" dirty="0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 </a:t>
            </a: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  <a:endParaRPr lang="en-US" sz="1800" u="sng" dirty="0">
              <a:solidFill>
                <a:schemeClr val="hlink"/>
              </a:solidFill>
              <a:ea typeface="Rokkitt"/>
              <a:cs typeface="Rokkitt"/>
              <a:sym typeface="Rokkitt"/>
              <a:hlinkClick r:id="rId3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8128854" y="1847056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Video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620" y="2132915"/>
            <a:ext cx="4537323" cy="3634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50"/>
          <p:cNvSpPr txBox="1">
            <a:spLocks/>
          </p:cNvSpPr>
          <p:nvPr/>
        </p:nvSpPr>
        <p:spPr>
          <a:xfrm>
            <a:off x="4143690" y="1387935"/>
            <a:ext cx="4858149" cy="475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Clr>
                <a:srgbClr val="595959"/>
              </a:buClr>
              <a:buSzPct val="100000"/>
              <a:buFont typeface="Wingdings" pitchFamily="2" charset="2"/>
              <a:buNone/>
            </a:pPr>
            <a:r>
              <a:rPr lang="en-US" dirty="0" smtClean="0"/>
              <a:t>Developed by Schrodinger and the position of an electron is now </a:t>
            </a:r>
          </a:p>
          <a:p>
            <a:pPr marL="114300" indent="0">
              <a:spcBef>
                <a:spcPts val="0"/>
              </a:spcBef>
              <a:buClr>
                <a:srgbClr val="595959"/>
              </a:buClr>
              <a:buSzPct val="100000"/>
              <a:buFont typeface="Wingdings" pitchFamily="2" charset="2"/>
              <a:buNone/>
            </a:pPr>
            <a:r>
              <a:rPr lang="en-US" dirty="0" smtClean="0"/>
              <a:t>represented by a wave equation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Most </a:t>
            </a:r>
            <a:r>
              <a:rPr lang="en-US" b="1" i="1" dirty="0" smtClean="0"/>
              <a:t>probable</a:t>
            </a:r>
            <a:r>
              <a:rPr lang="en-US" dirty="0" smtClean="0"/>
              <a:t> place of finding an electron is called an </a:t>
            </a:r>
            <a:r>
              <a:rPr lang="en-US" b="1" dirty="0" smtClean="0"/>
              <a:t>ORBITAL</a:t>
            </a:r>
            <a:r>
              <a:rPr lang="en-US" dirty="0" smtClean="0"/>
              <a:t> (90% probability)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Each orbital can only hold 2 electrons with opposing spins (S, P, D &amp; F orbitals)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b="1" u="sng" dirty="0" smtClean="0"/>
              <a:t>Evidence for this theory: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Work of </a:t>
            </a:r>
            <a:r>
              <a:rPr lang="en-US" dirty="0" err="1" smtClean="0"/>
              <a:t>DeBroglie</a:t>
            </a:r>
            <a:r>
              <a:rPr lang="en-US" dirty="0" smtClean="0"/>
              <a:t> and </a:t>
            </a:r>
            <a:r>
              <a:rPr lang="en-US" dirty="0" err="1" smtClean="0"/>
              <a:t>PLanck</a:t>
            </a:r>
            <a:r>
              <a:rPr lang="en-US" dirty="0" smtClean="0"/>
              <a:t> that electron had wavelike characteristics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Heisenberg Uncertainty Principle - impossible to predict exact location of electron- contradicted Bohr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This new evidence caused the Shell Theory to be replaced by the Quantum Mechanical Model of the atom</a:t>
            </a:r>
            <a:endParaRPr lang="en-US" dirty="0"/>
          </a:p>
        </p:txBody>
      </p:sp>
      <p:pic>
        <p:nvPicPr>
          <p:cNvPr id="10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727" y="2388873"/>
            <a:ext cx="4039900" cy="35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38"/>
          <p:cNvSpPr/>
          <p:nvPr/>
        </p:nvSpPr>
        <p:spPr>
          <a:xfrm>
            <a:off x="199679" y="1386071"/>
            <a:ext cx="3875400" cy="11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dirty="0">
                <a:solidFill>
                  <a:schemeClr val="accent3"/>
                </a:solidFill>
                <a:ea typeface="Rokkitt"/>
                <a:cs typeface="Rokkitt"/>
                <a:sym typeface="Rokkitt"/>
              </a:rPr>
              <a:t>Shell Model - Bohr</a:t>
            </a:r>
          </a:p>
        </p:txBody>
      </p:sp>
    </p:spTree>
    <p:extLst>
      <p:ext uri="{BB962C8B-B14F-4D97-AF65-F5344CB8AC3E}">
        <p14:creationId xmlns:p14="http://schemas.microsoft.com/office/powerpoint/2010/main" val="23403419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983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Shell Model is consistent with Ionization Energy Data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80737" y="1470525"/>
            <a:ext cx="3875381" cy="49596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sz="1800" b="0" i="0" u="none" strike="noStrike" cap="none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790334" y="1046859"/>
            <a:ext cx="4567893" cy="507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The </a:t>
            </a:r>
            <a:r>
              <a:rPr lang="en-US" dirty="0"/>
              <a:t>patterns  shown by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/>
              <a:t>t</a:t>
            </a:r>
            <a:r>
              <a:rPr lang="en-US" dirty="0" smtClean="0"/>
              <a:t>he IE </a:t>
            </a:r>
            <a:r>
              <a:rPr lang="en-US" dirty="0"/>
              <a:t>graph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explained </a:t>
            </a:r>
            <a:r>
              <a:rPr lang="en-US" dirty="0"/>
              <a:t>by </a:t>
            </a:r>
            <a:r>
              <a:rPr lang="en-US" dirty="0" smtClean="0"/>
              <a:t>Coulomb’s </a:t>
            </a:r>
            <a:r>
              <a:rPr lang="en-US" dirty="0"/>
              <a:t>law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As atomic number increases, would expect the ionization energy to constantly increase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Graph shows that this is NOT observed. WHY NOT?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The data implies that a shell becomes full at the end of each period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Therefore the next electron added must be in a new shell farther away from the nucleus.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is supported by the fact that the ionization energy drops despite the addition positive charge in the nucleus</a:t>
            </a:r>
          </a:p>
        </p:txBody>
      </p:sp>
      <p:sp>
        <p:nvSpPr>
          <p:cNvPr id="263" name="Shape 263"/>
          <p:cNvSpPr/>
          <p:nvPr/>
        </p:nvSpPr>
        <p:spPr>
          <a:xfrm>
            <a:off x="376645" y="1313125"/>
            <a:ext cx="45846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accent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623042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LO: 	1.13 Given information about a particular model of the atom, the student is able to determine if the model is consistent with specified evidence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8054774" y="-49316"/>
            <a:ext cx="963428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8141084" y="180444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Video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04351"/>
            <a:ext cx="4961124" cy="4454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7040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361" y="4996451"/>
            <a:ext cx="4201895" cy="111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09786"/>
            <a:ext cx="5067026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Mass Spectrometry - evidence for isotopes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845091" y="1581024"/>
            <a:ext cx="3657600" cy="415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/>
              <a:t>Mass spectrometry </a:t>
            </a:r>
            <a:r>
              <a:rPr lang="en-US" dirty="0" smtClean="0"/>
              <a:t>showed</a:t>
            </a:r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 </a:t>
            </a:r>
            <a:r>
              <a:rPr lang="en-US" dirty="0"/>
              <a:t>that elements have isotopes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contradicted Dalton’s early model of the atom which stated that all atoms of an element are identical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3 Br</a:t>
            </a:r>
            <a:r>
              <a:rPr lang="en-US" baseline="-25000" dirty="0"/>
              <a:t>2</a:t>
            </a:r>
            <a:r>
              <a:rPr lang="en-US" dirty="0"/>
              <a:t> &amp; two Br isotopes shown in diagram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The average atomic mass of the element can be estimated from mass spectroscopy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8054787" y="-57833"/>
            <a:ext cx="9795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5"/>
              </a:rPr>
              <a:t>Source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0" y="610713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1.14: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The student is able to use the data from mass spectrometry to identify the elements and the masses of individual atoms of a specific element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8146531" y="1848740"/>
            <a:ext cx="887755" cy="464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6"/>
              </a:rPr>
              <a:t>Video</a:t>
            </a:r>
            <a:endParaRPr lang="en-US" sz="1800" u="sng" dirty="0">
              <a:solidFill>
                <a:schemeClr val="hlink"/>
              </a:solidFill>
              <a:ea typeface="Rokkitt"/>
              <a:cs typeface="Rokkitt"/>
              <a:sym typeface="Rokkitt"/>
              <a:hlinkClick r:id="rId6"/>
            </a:endParaRPr>
          </a:p>
        </p:txBody>
      </p:sp>
      <p:pic>
        <p:nvPicPr>
          <p:cNvPr id="2" name="Picture 1" descr="Screen Shot 2016-04-07 at 8.33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3" y="-237762"/>
            <a:ext cx="7907003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Screen Shot 2016-04-07 at 8.33.5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9" y="2463800"/>
            <a:ext cx="9144000" cy="19223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1141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98475" y="190000"/>
            <a:ext cx="7556400" cy="13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00" dirty="0"/>
              <a:t>Using Spectroscopy to measure properties associated with vibrational or electronic motions of  molecules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51666" y="2319495"/>
            <a:ext cx="8190900" cy="24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/>
              <a:t>IR Radiation</a:t>
            </a:r>
            <a:r>
              <a:rPr lang="en-US" dirty="0"/>
              <a:t> - detects different types of bonds by analyzing molecular vibrations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4294967295"/>
          </p:nvPr>
        </p:nvSpPr>
        <p:spPr>
          <a:xfrm>
            <a:off x="-65400" y="3093694"/>
            <a:ext cx="5182927" cy="200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endParaRPr lang="en-US" sz="2400" b="1" dirty="0" smtClean="0"/>
          </a:p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endParaRPr lang="en-US" sz="2400" b="1" dirty="0"/>
          </a:p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 smtClean="0"/>
              <a:t>UV </a:t>
            </a:r>
            <a:r>
              <a:rPr lang="en-US" sz="2400" b="1" dirty="0"/>
              <a:t>or X-Ray Radiation</a:t>
            </a:r>
            <a:r>
              <a:rPr lang="en-US" dirty="0"/>
              <a:t>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Photoelectron </a:t>
            </a:r>
            <a:r>
              <a:rPr lang="en-US" sz="1850" dirty="0" smtClean="0"/>
              <a:t>Spectroscopy(</a:t>
            </a:r>
            <a:r>
              <a:rPr lang="en-US" sz="1850" dirty="0"/>
              <a:t>PES</a:t>
            </a:r>
            <a:r>
              <a:rPr lang="en-US" sz="1850" dirty="0" smtClean="0"/>
              <a:t>)</a:t>
            </a:r>
            <a:endParaRPr lang="en-US" sz="1850"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Causes electron transitions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 Transitions  provides </a:t>
            </a:r>
            <a:r>
              <a:rPr lang="en-US" sz="1850" dirty="0" smtClean="0"/>
              <a:t>info </a:t>
            </a:r>
            <a:r>
              <a:rPr lang="en-US" sz="1850" dirty="0"/>
              <a:t>on </a:t>
            </a:r>
            <a:endParaRPr lang="en-US" sz="1850" dirty="0" smtClean="0"/>
          </a:p>
          <a:p>
            <a:pPr marR="0" lvl="0" indent="0" algn="l" rtl="0">
              <a:spcBef>
                <a:spcPts val="0"/>
              </a:spcBef>
              <a:buNone/>
            </a:pPr>
            <a:r>
              <a:rPr lang="en-US" sz="1850" dirty="0"/>
              <a:t>e</a:t>
            </a:r>
            <a:r>
              <a:rPr lang="en-US" sz="1850" dirty="0" smtClean="0"/>
              <a:t>lectron configurations</a:t>
            </a:r>
            <a:endParaRPr lang="en-US" sz="1850" dirty="0"/>
          </a:p>
        </p:txBody>
      </p:sp>
      <p:sp>
        <p:nvSpPr>
          <p:cNvPr id="287" name="Shape 287"/>
          <p:cNvSpPr txBox="1"/>
          <p:nvPr/>
        </p:nvSpPr>
        <p:spPr>
          <a:xfrm>
            <a:off x="8097582" y="-32651"/>
            <a:ext cx="9795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0" y="6173879"/>
            <a:ext cx="9144000" cy="6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LO: 1.15 Justify the selection of a particular type of spectroscopy to measure properties associated with vibrational or electronic motions of molecules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8023890" y="1795016"/>
            <a:ext cx="1403700" cy="6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IR Video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5"/>
              </a:rPr>
              <a:t>UV Video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1613" y="3227453"/>
            <a:ext cx="4935425" cy="199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8789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6" y="2186185"/>
            <a:ext cx="4301241" cy="392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595" y="1661745"/>
            <a:ext cx="4379949" cy="217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98474" y="-21395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Beer-Lambert Law - used to measure the concentration of </a:t>
            </a:r>
            <a:r>
              <a:rPr lang="en-US" b="1" i="1" dirty="0"/>
              <a:t>colored</a:t>
            </a:r>
            <a:r>
              <a:rPr lang="en-US" dirty="0"/>
              <a:t> solutions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987906" cy="414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0" marR="0" lvl="0" indent="-85725" algn="ctr" rtl="0">
              <a:spcBef>
                <a:spcPts val="0"/>
              </a:spcBef>
              <a:buClr>
                <a:schemeClr val="accent1"/>
              </a:buClr>
              <a:buSzPct val="37500"/>
              <a:buFont typeface="Noto Sans Symbols"/>
              <a:buNone/>
            </a:pPr>
            <a:r>
              <a:rPr lang="en-US" sz="3600" b="1" dirty="0"/>
              <a:t>A = </a:t>
            </a:r>
            <a:r>
              <a:rPr lang="en-US" sz="3600" b="1" dirty="0" err="1"/>
              <a:t>abc</a:t>
            </a:r>
            <a:endParaRPr lang="en-US" sz="3600" b="1"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A = absorbance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a = molar absorptivity (constant for </a:t>
            </a:r>
            <a:r>
              <a:rPr lang="en-US" dirty="0" smtClean="0"/>
              <a:t>material being </a:t>
            </a:r>
            <a:r>
              <a:rPr lang="en-US" dirty="0"/>
              <a:t>tested)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b = path length (cuvette = 1 cm)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c = concentration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Taken at fixed wavelength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7737128" y="-47370"/>
            <a:ext cx="1406872" cy="46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Source </a:t>
            </a:r>
            <a:r>
              <a:rPr lang="en-US" u="sng" dirty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1</a:t>
            </a: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, </a:t>
            </a: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5"/>
              </a:rPr>
              <a:t>2</a:t>
            </a:r>
            <a:endParaRPr lang="en-US" sz="1800" u="sng" dirty="0">
              <a:solidFill>
                <a:schemeClr val="hlink"/>
              </a:solidFill>
              <a:ea typeface="Rokkitt"/>
              <a:cs typeface="Rokkitt"/>
              <a:sym typeface="Rokkitt"/>
              <a:hlinkClick r:id="rId5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0" y="610713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LO1.16: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Design and/or interpret the results of an experiment regarding the absorption of light to determine the concentration of an absorbing species in solution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8157538" y="1816853"/>
            <a:ext cx="89495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6"/>
              </a:rPr>
              <a:t>Video</a:t>
            </a:r>
          </a:p>
        </p:txBody>
      </p:sp>
      <p:pic>
        <p:nvPicPr>
          <p:cNvPr id="2" name="Picture 1" descr="Screen Shot 2016-04-07 at 8.30.4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0" y="199868"/>
            <a:ext cx="6330709" cy="655143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405580" y="5671335"/>
            <a:ext cx="6732006" cy="103871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lick reveals answer and explanation.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7388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/>
              <a:t>Law of Conservation of Mass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sz="1800" b="0" i="0" u="none" strike="noStrike" cap="none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4294967295"/>
          </p:nvPr>
        </p:nvSpPr>
        <p:spPr>
          <a:xfrm>
            <a:off x="436866" y="4263596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US" sz="2400" b="1" baseline="-25000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400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+ 3H</a:t>
            </a:r>
            <a:r>
              <a:rPr lang="en-US" sz="2400" b="1" baseline="-25000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400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→ 2NH</a:t>
            </a:r>
            <a:r>
              <a:rPr lang="en-US" sz="2400" b="1" baseline="-25000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</p:txBody>
      </p:sp>
      <p:sp>
        <p:nvSpPr>
          <p:cNvPr id="312" name="Shape 312"/>
          <p:cNvSpPr txBox="1"/>
          <p:nvPr/>
        </p:nvSpPr>
        <p:spPr>
          <a:xfrm>
            <a:off x="8054787" y="-45479"/>
            <a:ext cx="9795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Source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0" y="610713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LO1.17: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Express the law of conservation of mass quantitatively and qualitatively using symbolic representations </a:t>
            </a: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and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particulate drawings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15753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4"/>
              </a:rPr>
              <a:t>Video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75" y="1216149"/>
            <a:ext cx="7278098" cy="312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6-04-07 at 8.32.1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70" y="200530"/>
            <a:ext cx="6054003" cy="65341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421370" y="5864833"/>
            <a:ext cx="6275808" cy="9400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lick reveals answer and explanation.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360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1016</Words>
  <Application>Microsoft Macintosh PowerPoint</Application>
  <PresentationFormat>On-screen Show (4:3)</PresentationFormat>
  <Paragraphs>152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Chemical Reactivity </vt:lpstr>
      <vt:lpstr>Chemical Properties within a Group and across a Period</vt:lpstr>
      <vt:lpstr>Classic Shell Model of Atom vs Quantum Mechanical Model</vt:lpstr>
      <vt:lpstr>Shell Model is consistent with Ionization Energy Data</vt:lpstr>
      <vt:lpstr>Mass Spectrometry - evidence for isotopes</vt:lpstr>
      <vt:lpstr>Using Spectroscopy to measure properties associated with vibrational or electronic motions of  molecules</vt:lpstr>
      <vt:lpstr>Beer-Lambert Law - used to measure the concentration of colored solutions</vt:lpstr>
      <vt:lpstr>Law of Conservation of Mass</vt:lpstr>
      <vt:lpstr>Use Mole Ratio in balanced equation  to calculate moles of unknown substance</vt:lpstr>
      <vt:lpstr>Gravimetric Analysis</vt:lpstr>
      <vt:lpstr>Using titrations to determine concentration of an analyte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Clark</dc:creator>
  <cp:lastModifiedBy>Lauren Clark</cp:lastModifiedBy>
  <cp:revision>2</cp:revision>
  <dcterms:created xsi:type="dcterms:W3CDTF">2016-04-21T17:51:38Z</dcterms:created>
  <dcterms:modified xsi:type="dcterms:W3CDTF">2016-04-21T17:55:41Z</dcterms:modified>
</cp:coreProperties>
</file>